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56" r:id="rId4"/>
    <p:sldId id="350" r:id="rId5"/>
    <p:sldId id="351" r:id="rId6"/>
    <p:sldId id="359" r:id="rId7"/>
    <p:sldId id="352" r:id="rId8"/>
    <p:sldId id="357" r:id="rId9"/>
    <p:sldId id="358" r:id="rId10"/>
    <p:sldId id="354" r:id="rId11"/>
    <p:sldId id="355" r:id="rId12"/>
    <p:sldId id="349" r:id="rId13"/>
    <p:sldId id="332" r:id="rId14"/>
  </p:sldIdLst>
  <p:sldSz cx="12192000" cy="6858000"/>
  <p:notesSz cx="6884988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FAA3C3-59BA-D20B-8356-1F647E4A6F2B}" name="Adrian Hull" initials="AH" userId="S::adrian@retrofitsolutions.ltd::9b0b6b04-4c28-4983-8fc3-f12655cac1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FFFF"/>
    <a:srgbClr val="00FF00"/>
    <a:srgbClr val="00CC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86A5EB-555C-45D1-BA79-42AFAED99FC0}" v="1" dt="2025-12-18T10:31:26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6" autoAdjust="0"/>
    <p:restoredTop sz="87843" autoAdjust="0"/>
  </p:normalViewPr>
  <p:slideViewPr>
    <p:cSldViewPr snapToGrid="0">
      <p:cViewPr>
        <p:scale>
          <a:sx n="63" d="100"/>
          <a:sy n="63" d="100"/>
        </p:scale>
        <p:origin x="127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3FD50-A2B7-4251-B6C3-762D2CDDB55E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08688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07038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488" y="9517063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79B42-79F8-4021-9137-6D709C55F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03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79B42-79F8-4021-9137-6D709C55F8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5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Targeted at SHF orgs – but other stakeholder welcome, </a:t>
            </a:r>
            <a:r>
              <a:rPr lang="en-GB" dirty="0" err="1"/>
              <a:t>esp</a:t>
            </a:r>
            <a:r>
              <a:rPr lang="en-GB" dirty="0"/>
              <a:t>’ LG and CJS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79B42-79F8-4021-9137-6D709C55F89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33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79B42-79F8-4021-9137-6D709C55F89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05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E328B-8852-B438-6546-FFF9A7193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77EE59-022F-85B3-FFAD-8BE2CCC2D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8245AC-9282-D7C3-69DE-3B3E2BC21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6038B-A835-4B3F-62E4-E32602E3FC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79B42-79F8-4021-9137-6D709C55F89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064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79B42-79F8-4021-9137-6D709C55F89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9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79B42-79F8-4021-9137-6D709C55F89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42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79B42-79F8-4021-9137-6D709C55F89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27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B67B9-7320-4815-BFAA-3FAB554F3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5845"/>
            <a:ext cx="9144000" cy="209411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07EBA-28F2-454E-8651-4A14E8E87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1D593-8BF0-4D31-8310-3CB302352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226E6-2824-4135-B414-E6A8A500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2120-104E-44D9-91CC-70C90B0EE88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E301C98-E5D1-4C37-9FE8-E92B9F0BDB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5962927"/>
            <a:ext cx="817776" cy="758548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r>
              <a:rPr lang="en-GB" dirty="0"/>
              <a:t>Click to add client logo</a:t>
            </a:r>
          </a:p>
        </p:txBody>
      </p:sp>
    </p:spTree>
    <p:extLst>
      <p:ext uri="{BB962C8B-B14F-4D97-AF65-F5344CB8AC3E}">
        <p14:creationId xmlns:p14="http://schemas.microsoft.com/office/powerpoint/2010/main" val="251887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1412A-813A-413F-A21B-2BCD6DEC9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7FBFF-EABA-422D-B96A-EEF08F62C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59D42-5A37-4A44-B2F5-FA9F97286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A1A6E-F69F-436D-BCF4-463AD664D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2120-104E-44D9-91CC-70C90B0EE88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381EFC5-C0F0-4B9F-8C7E-FD753574BB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5962927"/>
            <a:ext cx="817776" cy="758548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r>
              <a:rPr lang="en-GB" dirty="0"/>
              <a:t>Click to add client logo</a:t>
            </a:r>
          </a:p>
        </p:txBody>
      </p:sp>
    </p:spTree>
    <p:extLst>
      <p:ext uri="{BB962C8B-B14F-4D97-AF65-F5344CB8AC3E}">
        <p14:creationId xmlns:p14="http://schemas.microsoft.com/office/powerpoint/2010/main" val="155732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A44B-487A-4C71-9F4F-A5C3DAC8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71600"/>
            <a:ext cx="10515600" cy="31908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6F856-2C0C-4920-AEF8-29BF1ADC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B9C59-7176-4E8A-8076-F670939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A4116-67F7-4EB0-BB46-84575225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2120-104E-44D9-91CC-70C90B0EE88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85D55B3-E5FF-42A7-8FDA-874281AD49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5962927"/>
            <a:ext cx="817776" cy="758548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r>
              <a:rPr lang="en-GB" dirty="0"/>
              <a:t>Click to add client logo</a:t>
            </a:r>
          </a:p>
        </p:txBody>
      </p:sp>
    </p:spTree>
    <p:extLst>
      <p:ext uri="{BB962C8B-B14F-4D97-AF65-F5344CB8AC3E}">
        <p14:creationId xmlns:p14="http://schemas.microsoft.com/office/powerpoint/2010/main" val="108475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AA816-6D45-4DB9-9B1C-E65709797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2864B-7288-49A3-82EA-96871069B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582109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338E0-CF51-41E6-871A-6C72BC270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82109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99538-F486-41E1-87F8-F1D8CAC36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7016" y="6356350"/>
            <a:ext cx="6386384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F71F9-6766-4E6F-9E80-13E001972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2120-104E-44D9-91CC-70C90B0EE880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9A537F-7724-4F12-88A7-0C99DD8A5D8D}"/>
              </a:ext>
            </a:extLst>
          </p:cNvPr>
          <p:cNvCxnSpPr/>
          <p:nvPr userDrawn="1"/>
        </p:nvCxnSpPr>
        <p:spPr>
          <a:xfrm flipH="1">
            <a:off x="838199" y="1376400"/>
            <a:ext cx="105156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7FCCA44-1938-46B5-982D-EE6CAE8E8A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5962927"/>
            <a:ext cx="817776" cy="758548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r>
              <a:rPr lang="en-GB" dirty="0"/>
              <a:t>Click to add client logo</a:t>
            </a:r>
          </a:p>
        </p:txBody>
      </p:sp>
    </p:spTree>
    <p:extLst>
      <p:ext uri="{BB962C8B-B14F-4D97-AF65-F5344CB8AC3E}">
        <p14:creationId xmlns:p14="http://schemas.microsoft.com/office/powerpoint/2010/main" val="261852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ED1D-9BCC-44B3-85AB-74946275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B7A25-E93B-4223-A499-EB8DF99C6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A4AFB-5466-4994-93E6-A3878D5EB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C0BCE-C03D-4A6F-BEF7-1A256B968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CF181-DA7C-4B77-9128-A9037CCFD2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4ED87D-459A-4948-AC20-95BED35D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B17DEB-9D3D-4869-9A48-6C6E3B46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2120-104E-44D9-91CC-70C90B0EE88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F1499080-FEE0-4BDF-8EB9-7C081AA3DB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5962927"/>
            <a:ext cx="817776" cy="758548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r>
              <a:rPr lang="en-GB" dirty="0"/>
              <a:t>Click to add client logo</a:t>
            </a:r>
          </a:p>
        </p:txBody>
      </p:sp>
    </p:spTree>
    <p:extLst>
      <p:ext uri="{BB962C8B-B14F-4D97-AF65-F5344CB8AC3E}">
        <p14:creationId xmlns:p14="http://schemas.microsoft.com/office/powerpoint/2010/main" val="208697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52545-278F-4979-A975-1AAAF33C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71B3E-C6F2-4324-A47C-A8D33B64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8F96F-C148-48D1-A348-F48FED02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2120-104E-44D9-91CC-70C90B0EE88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527EDA5C-05D1-45C2-BDB3-6A1F121334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5962927"/>
            <a:ext cx="817776" cy="758548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r>
              <a:rPr lang="en-GB" dirty="0"/>
              <a:t>Click to add client logo</a:t>
            </a:r>
          </a:p>
        </p:txBody>
      </p:sp>
    </p:spTree>
    <p:extLst>
      <p:ext uri="{BB962C8B-B14F-4D97-AF65-F5344CB8AC3E}">
        <p14:creationId xmlns:p14="http://schemas.microsoft.com/office/powerpoint/2010/main" val="325896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5840E-65E1-4324-9ACC-EFAFA1C8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3C2DB-71CD-4F2C-B953-F93DDB06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2120-104E-44D9-91CC-70C90B0EE88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F433D22-83C6-4477-81F1-D2852E720E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5962927"/>
            <a:ext cx="817776" cy="758548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r>
              <a:rPr lang="en-GB" dirty="0"/>
              <a:t>Click to add client logo</a:t>
            </a:r>
          </a:p>
        </p:txBody>
      </p:sp>
    </p:spTree>
    <p:extLst>
      <p:ext uri="{BB962C8B-B14F-4D97-AF65-F5344CB8AC3E}">
        <p14:creationId xmlns:p14="http://schemas.microsoft.com/office/powerpoint/2010/main" val="397744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2AC19-4E23-472C-B6C8-F016E8451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0266B-4FF2-4BA7-85FB-0A5460FE3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200"/>
            </a:lvl1pPr>
            <a:lvl2pPr>
              <a:lnSpc>
                <a:spcPct val="100000"/>
              </a:lnSpc>
              <a:spcBef>
                <a:spcPts val="0"/>
              </a:spcBef>
              <a:defRPr sz="2800"/>
            </a:lvl2pPr>
            <a:lvl3pPr>
              <a:lnSpc>
                <a:spcPct val="100000"/>
              </a:lnSpc>
              <a:spcBef>
                <a:spcPts val="0"/>
              </a:spcBef>
              <a:defRPr sz="2400"/>
            </a:lvl3pPr>
            <a:lvl4pPr>
              <a:lnSpc>
                <a:spcPct val="100000"/>
              </a:lnSpc>
              <a:spcBef>
                <a:spcPts val="0"/>
              </a:spcBef>
              <a:defRPr sz="2000"/>
            </a:lvl4pPr>
            <a:lvl5pPr>
              <a:lnSpc>
                <a:spcPct val="100000"/>
              </a:lnSpc>
              <a:spcBef>
                <a:spcPts val="0"/>
              </a:spcBef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634F1-7A4F-46E4-A117-3C13F72C8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6FBC1-2D03-4274-BB4D-F82DCB92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18989-D6B8-4115-AC4E-CE735FB1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2120-104E-44D9-91CC-70C90B0EE88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13249F9-56B4-4FE3-AF09-16A404D3EE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5962927"/>
            <a:ext cx="817776" cy="758548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r>
              <a:rPr lang="en-GB" dirty="0"/>
              <a:t>Click to add client logo</a:t>
            </a:r>
          </a:p>
        </p:txBody>
      </p:sp>
    </p:spTree>
    <p:extLst>
      <p:ext uri="{BB962C8B-B14F-4D97-AF65-F5344CB8AC3E}">
        <p14:creationId xmlns:p14="http://schemas.microsoft.com/office/powerpoint/2010/main" val="388955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9C9F-8A92-4E5F-BBDF-6C21BE1BE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A8E5B5-B80F-42B8-9ACD-865DC4EEE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E26E0-3A2F-4A30-88C3-9E6693080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04347-2D5C-4263-8D05-E7F9E2C9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2AB4-E2A1-4553-9E7D-7F7A578B228C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66188-9DC5-4DE8-A181-C58CAA68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F4AF8-23A1-4035-9C27-24C5D461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2120-104E-44D9-91CC-70C90B0EE88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32938F-27A1-4BE9-A900-AD20E556E9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5962927"/>
            <a:ext cx="817776" cy="758548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r>
              <a:rPr lang="en-GB" dirty="0"/>
              <a:t>Click to add client logo</a:t>
            </a:r>
          </a:p>
        </p:txBody>
      </p:sp>
    </p:spTree>
    <p:extLst>
      <p:ext uri="{BB962C8B-B14F-4D97-AF65-F5344CB8AC3E}">
        <p14:creationId xmlns:p14="http://schemas.microsoft.com/office/powerpoint/2010/main" val="36910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3AD80-5350-4672-AD17-3AE9E303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0A326-ECA5-4835-9E27-6588F1D49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4355"/>
            <a:ext cx="10515600" cy="46426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B957B-1FC1-4C8D-B494-25A970FEB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INSERT CLIENT LOGO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EAE12-4413-4ADC-A365-1D9248D7E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INSERT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63DC8-ED59-4776-9577-9026B029B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52120-104E-44D9-91CC-70C90B0EE88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D6B1CE-DD24-4E0E-9EB5-B159CD6080D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853" y="523080"/>
            <a:ext cx="682947" cy="69536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491C4A-86C8-4B66-9764-E6FD889832AD}"/>
              </a:ext>
            </a:extLst>
          </p:cNvPr>
          <p:cNvCxnSpPr/>
          <p:nvPr userDrawn="1"/>
        </p:nvCxnSpPr>
        <p:spPr>
          <a:xfrm flipH="1">
            <a:off x="838200" y="1388305"/>
            <a:ext cx="105156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07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rewsenv.co.uk/mnzh-material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arn@andrewsenv.co.u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tma.lt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hyperlink" Target="https://www.ths.lt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CEB35-3326-4D4B-9E3C-5F06E238C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098990"/>
            <a:ext cx="10515600" cy="2313944"/>
          </a:xfrm>
        </p:spPr>
        <p:txBody>
          <a:bodyPr>
            <a:normAutofit fontScale="90000"/>
          </a:bodyPr>
          <a:lstStyle/>
          <a:p>
            <a:r>
              <a:rPr lang="en-GB" dirty="0"/>
              <a:t>Quality Assurance </a:t>
            </a:r>
            <a:br>
              <a:rPr lang="en-GB" dirty="0"/>
            </a:br>
            <a:r>
              <a:rPr lang="en-GB" dirty="0"/>
              <a:t>Support Program</a:t>
            </a:r>
            <a:br>
              <a:rPr lang="en-GB" dirty="0"/>
            </a:br>
            <a:br>
              <a:rPr lang="en-GB" sz="2400" dirty="0"/>
            </a:br>
            <a:r>
              <a:rPr lang="en-GB" sz="2400" dirty="0"/>
              <a:t>Dec 19</a:t>
            </a:r>
            <a:r>
              <a:rPr lang="en-GB" sz="2400" baseline="30000" dirty="0"/>
              <a:t>th</a:t>
            </a:r>
            <a:r>
              <a:rPr lang="en-GB" sz="2400" dirty="0"/>
              <a:t> 2025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6EE9D-5CC3-4118-BD1A-52157087E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8072"/>
            <a:ext cx="9144000" cy="1655762"/>
          </a:xfrm>
        </p:spPr>
        <p:txBody>
          <a:bodyPr>
            <a:normAutofit/>
          </a:bodyPr>
          <a:lstStyle/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/>
              <a:t>Arnout Andrews (AECL)</a:t>
            </a:r>
          </a:p>
          <a:p>
            <a:r>
              <a:rPr lang="en-GB" b="1" dirty="0"/>
              <a:t>Adrian Hull (THS)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7C996-6173-598E-73D7-FB504154C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3" y="5978971"/>
            <a:ext cx="798645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39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69A60-FFFB-E952-75AD-15DB2FC38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490AF05-6C77-A403-2622-BE91E27A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6CE234-B1DB-CAE8-4B5D-1DED5D0E0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Blueprints</a:t>
            </a:r>
          </a:p>
          <a:p>
            <a:pPr lvl="1"/>
            <a:r>
              <a:rPr lang="en-GB" dirty="0"/>
              <a:t>‘Minimum’ and ‘advanced’ model QA framework.</a:t>
            </a:r>
          </a:p>
          <a:p>
            <a:pPr lvl="1"/>
            <a:r>
              <a:rPr lang="en-GB" dirty="0"/>
              <a:t>Sharing of results and outcomes for learning</a:t>
            </a:r>
          </a:p>
          <a:p>
            <a:pPr lvl="1"/>
            <a:r>
              <a:rPr lang="en-GB" dirty="0"/>
              <a:t>Things to look out for or request </a:t>
            </a:r>
          </a:p>
          <a:p>
            <a:pPr lvl="2"/>
            <a:r>
              <a:rPr lang="en-GB" dirty="0"/>
              <a:t> Competence; Accreditation and registration; Inspection scope; Evidence; Remediation and re-inspection.</a:t>
            </a:r>
          </a:p>
          <a:p>
            <a:r>
              <a:rPr lang="en-GB" dirty="0"/>
              <a:t> Possible materials</a:t>
            </a:r>
          </a:p>
          <a:p>
            <a:pPr lvl="1"/>
            <a:r>
              <a:rPr lang="en-GB" dirty="0"/>
              <a:t>Examples; Case Studies; Templates; Videos?</a:t>
            </a:r>
          </a:p>
          <a:p>
            <a:pPr marL="685800" lvl="1" indent="0">
              <a:buNone/>
            </a:pPr>
            <a:endParaRPr lang="en-GB" dirty="0"/>
          </a:p>
          <a:p>
            <a:r>
              <a:rPr lang="en-GB" dirty="0"/>
              <a:t> </a:t>
            </a:r>
            <a:r>
              <a:rPr lang="en-GB" dirty="0">
                <a:hlinkClick r:id="rId3"/>
              </a:rPr>
              <a:t>https://</a:t>
            </a:r>
            <a:r>
              <a:rPr lang="en-GB" b="1" dirty="0">
                <a:hlinkClick r:id="rId3"/>
              </a:rPr>
              <a:t>www.andrewsenv.co.uk</a:t>
            </a:r>
            <a:r>
              <a:rPr lang="en-GB" dirty="0">
                <a:hlinkClick r:id="rId3"/>
              </a:rPr>
              <a:t>/mnzh-materials/</a:t>
            </a:r>
            <a:r>
              <a:rPr lang="en-GB" dirty="0"/>
              <a:t>   </a:t>
            </a:r>
          </a:p>
        </p:txBody>
      </p:sp>
      <p:pic>
        <p:nvPicPr>
          <p:cNvPr id="1026" name="Picture 2" descr="Midlands Net Zero Hub | LinkedIn">
            <a:extLst>
              <a:ext uri="{FF2B5EF4-FFF2-40B4-BE49-F238E27FC236}">
                <a16:creationId xmlns:a16="http://schemas.microsoft.com/office/drawing/2014/main" id="{9CFC0600-F6B5-95CB-D433-27E0542C2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5971593"/>
            <a:ext cx="798552" cy="7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233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7B571-5AC3-3197-E7B6-C63373536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56034F3-B51C-6074-AC83-347A2C4F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ask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4840DBD-598C-30E7-B8CF-029F8A751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We will gather measure information at the MNZH Event on Jan 29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We will come back and present some outputs / outcomes in Q1 next year.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 </a:t>
            </a:r>
            <a:r>
              <a:rPr lang="en-GB" b="1" dirty="0">
                <a:solidFill>
                  <a:srgbClr val="7030A0"/>
                </a:solidFill>
              </a:rPr>
              <a:t>Does anybody think that they might be interested in:</a:t>
            </a:r>
          </a:p>
          <a:p>
            <a:pPr lvl="1"/>
            <a:r>
              <a:rPr lang="en-GB" b="1" dirty="0">
                <a:solidFill>
                  <a:srgbClr val="7030A0"/>
                </a:solidFill>
              </a:rPr>
              <a:t>Mapping and Guidance</a:t>
            </a:r>
          </a:p>
          <a:p>
            <a:pPr lvl="1"/>
            <a:r>
              <a:rPr lang="en-GB" b="1" dirty="0">
                <a:solidFill>
                  <a:srgbClr val="7030A0"/>
                </a:solidFill>
              </a:rPr>
              <a:t>Technical Inspection Visits</a:t>
            </a:r>
          </a:p>
          <a:p>
            <a:pPr marL="685800" lvl="1" indent="0">
              <a:buNone/>
            </a:pPr>
            <a:endParaRPr lang="en-GB" dirty="0"/>
          </a:p>
          <a:p>
            <a:r>
              <a:rPr lang="en-GB" dirty="0"/>
              <a:t> </a:t>
            </a:r>
            <a:r>
              <a:rPr lang="en-GB" b="1" dirty="0"/>
              <a:t>Put something in the chat…</a:t>
            </a:r>
            <a:endParaRPr lang="en-GB" dirty="0"/>
          </a:p>
          <a:p>
            <a:pPr lvl="1"/>
            <a:r>
              <a:rPr lang="en-GB" dirty="0"/>
              <a:t>Possibly including what specifically</a:t>
            </a:r>
          </a:p>
          <a:p>
            <a:r>
              <a:rPr lang="en-GB" b="1" dirty="0"/>
              <a:t> Email me if you are very keen! </a:t>
            </a:r>
            <a:r>
              <a:rPr lang="en-GB" b="1" dirty="0">
                <a:hlinkClick r:id="rId2"/>
              </a:rPr>
              <a:t>arn@andrewsenv.co.uk</a:t>
            </a:r>
            <a:r>
              <a:rPr lang="en-GB" b="1" dirty="0"/>
              <a:t> </a:t>
            </a:r>
          </a:p>
        </p:txBody>
      </p:sp>
      <p:pic>
        <p:nvPicPr>
          <p:cNvPr id="1026" name="Picture 2" descr="Midlands Net Zero Hub | LinkedIn">
            <a:extLst>
              <a:ext uri="{FF2B5EF4-FFF2-40B4-BE49-F238E27FC236}">
                <a16:creationId xmlns:a16="http://schemas.microsoft.com/office/drawing/2014/main" id="{23064817-1D74-F40D-14C8-50612F55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5971593"/>
            <a:ext cx="798552" cy="7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287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D183F-2826-8A55-87EE-30773BD3F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F3D095-7CF5-BAAF-E081-DF50BA7D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Talk to us!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54B842-AF38-5F07-5CF0-7F96852F4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What do you want / need?  </a:t>
            </a:r>
          </a:p>
          <a:p>
            <a:r>
              <a:rPr lang="en-GB" dirty="0"/>
              <a:t> Let us know!</a:t>
            </a:r>
          </a:p>
        </p:txBody>
      </p:sp>
      <p:pic>
        <p:nvPicPr>
          <p:cNvPr id="1026" name="Picture 2" descr="Midlands Net Zero Hub | LinkedIn">
            <a:extLst>
              <a:ext uri="{FF2B5EF4-FFF2-40B4-BE49-F238E27FC236}">
                <a16:creationId xmlns:a16="http://schemas.microsoft.com/office/drawing/2014/main" id="{07A0A891-B63A-87F7-9EE8-C9B04C0A4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5971593"/>
            <a:ext cx="798552" cy="7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95A58E-9B31-EE05-7230-A1FB45DBB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8216" y="3992760"/>
            <a:ext cx="2923784" cy="310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93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288692-41CF-40C6-BB14-37827688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Any Questions?</a:t>
            </a:r>
            <a:endParaRPr lang="en-GB" sz="3200" dirty="0"/>
          </a:p>
        </p:txBody>
      </p:sp>
      <p:pic>
        <p:nvPicPr>
          <p:cNvPr id="1026" name="Picture 2" descr="Midlands Net Zero Hub | LinkedIn">
            <a:extLst>
              <a:ext uri="{FF2B5EF4-FFF2-40B4-BE49-F238E27FC236}">
                <a16:creationId xmlns:a16="http://schemas.microsoft.com/office/drawing/2014/main" id="{DE0B96B9-C53A-807F-5779-DFFCA14C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5971593"/>
            <a:ext cx="798552" cy="7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F8BA7048-C595-34A3-03DF-70BA9328C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34355"/>
            <a:ext cx="10515599" cy="4642608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/>
          </a:p>
          <a:p>
            <a:pPr marL="742950" indent="-514350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743611-465C-DA40-7D22-061980C74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076" y="1618579"/>
            <a:ext cx="7212193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74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288692-41CF-40C6-BB14-37827688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6407ED-93E1-4520-885B-94FACA7B2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Rationale &amp; Objectives</a:t>
            </a:r>
          </a:p>
          <a:p>
            <a:r>
              <a:rPr lang="en-GB" dirty="0"/>
              <a:t> Support Program Overview</a:t>
            </a:r>
          </a:p>
          <a:p>
            <a:pPr marL="1543050" lvl="1" indent="-514350">
              <a:buFont typeface="+mj-lt"/>
              <a:buAutoNum type="arabicPeriod"/>
            </a:pPr>
            <a:r>
              <a:rPr lang="en-GB" dirty="0"/>
              <a:t> ‘Introduction to QA &amp; (Technical) Site Visits’ - sessions</a:t>
            </a:r>
          </a:p>
          <a:p>
            <a:pPr marL="1543050" lvl="1" indent="-514350">
              <a:buFont typeface="+mj-lt"/>
              <a:buAutoNum type="arabicPeriod"/>
            </a:pPr>
            <a:r>
              <a:rPr lang="en-GB" dirty="0"/>
              <a:t> QA Mapping</a:t>
            </a:r>
          </a:p>
          <a:p>
            <a:pPr marL="1543050" lvl="1" indent="-514350">
              <a:buFont typeface="+mj-lt"/>
              <a:buAutoNum type="arabicPeriod"/>
            </a:pPr>
            <a:r>
              <a:rPr lang="en-GB" dirty="0"/>
              <a:t> Technical Inspection Visits</a:t>
            </a:r>
          </a:p>
          <a:p>
            <a:pPr marL="1543050" lvl="1" indent="-514350">
              <a:buFont typeface="Wingdings" panose="05000000000000000000" pitchFamily="2" charset="2"/>
              <a:buChar char="Ø"/>
            </a:pPr>
            <a:r>
              <a:rPr lang="en-GB" dirty="0"/>
              <a:t> Materials</a:t>
            </a:r>
          </a:p>
          <a:p>
            <a:pPr marL="2114550" lvl="3" indent="-514350">
              <a:buFont typeface="Wingdings" panose="05000000000000000000" pitchFamily="2" charset="2"/>
              <a:buChar char="Ø"/>
            </a:pPr>
            <a:r>
              <a:rPr lang="en-GB" dirty="0"/>
              <a:t>Especially ‘Blueprint’</a:t>
            </a:r>
          </a:p>
          <a:p>
            <a:r>
              <a:rPr lang="en-GB" dirty="0"/>
              <a:t> </a:t>
            </a:r>
            <a:r>
              <a:rPr lang="en-GB" b="1" i="1" dirty="0"/>
              <a:t>Possible</a:t>
            </a:r>
            <a:r>
              <a:rPr lang="en-GB" dirty="0"/>
              <a:t> what do you want / need</a:t>
            </a:r>
          </a:p>
          <a:p>
            <a:r>
              <a:rPr lang="en-GB" dirty="0"/>
              <a:t> Today’s ask</a:t>
            </a:r>
          </a:p>
          <a:p>
            <a:r>
              <a:rPr lang="en-GB" dirty="0"/>
              <a:t> Questions</a:t>
            </a:r>
          </a:p>
        </p:txBody>
      </p:sp>
      <p:pic>
        <p:nvPicPr>
          <p:cNvPr id="1026" name="Picture 2" descr="Midlands Net Zero Hub | LinkedIn">
            <a:extLst>
              <a:ext uri="{FF2B5EF4-FFF2-40B4-BE49-F238E27FC236}">
                <a16:creationId xmlns:a16="http://schemas.microsoft.com/office/drawing/2014/main" id="{DE0B96B9-C53A-807F-5779-DFFCA14C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5971593"/>
            <a:ext cx="798552" cy="7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64F8B0-7AC7-8E2B-F62B-D13E09EFD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277" y="3429000"/>
            <a:ext cx="3754991" cy="334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0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791B2-274B-926F-4133-5E704AADF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29997AF-9969-596F-550E-9C6F8B2B4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Rationale / Objectives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219992-A396-0D55-710A-0A4C76425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Rationale</a:t>
            </a:r>
          </a:p>
          <a:p>
            <a:pPr lvl="1"/>
            <a:r>
              <a:rPr lang="en-GB" dirty="0"/>
              <a:t>Too many poor jobs in programs – means many risks </a:t>
            </a:r>
          </a:p>
          <a:p>
            <a:pPr lvl="1"/>
            <a:r>
              <a:rPr lang="en-GB" dirty="0"/>
              <a:t>Consortia context creates an opportunity to support more robust delivery!</a:t>
            </a:r>
          </a:p>
          <a:p>
            <a:r>
              <a:rPr lang="en-GB" dirty="0"/>
              <a:t> Objectives</a:t>
            </a:r>
          </a:p>
          <a:p>
            <a:pPr lvl="1"/>
            <a:r>
              <a:rPr lang="en-GB" dirty="0"/>
              <a:t>Better knowledge and understanding: </a:t>
            </a:r>
          </a:p>
          <a:p>
            <a:pPr lvl="2"/>
            <a:r>
              <a:rPr lang="en-GB" dirty="0"/>
              <a:t> QA landscape</a:t>
            </a:r>
          </a:p>
          <a:p>
            <a:pPr lvl="2"/>
            <a:r>
              <a:rPr lang="en-GB" dirty="0"/>
              <a:t> Who should do what, when and how</a:t>
            </a:r>
          </a:p>
          <a:p>
            <a:pPr lvl="2"/>
            <a:r>
              <a:rPr lang="en-GB" dirty="0"/>
              <a:t> What can you do (How to improve) directly or indirectly?</a:t>
            </a:r>
          </a:p>
          <a:p>
            <a:pPr lvl="1"/>
            <a:r>
              <a:rPr lang="en-GB" dirty="0"/>
              <a:t>Facilitate improvement of MNZH consortia members retrofit project delivery – through improved QA</a:t>
            </a:r>
          </a:p>
          <a:p>
            <a:pPr lvl="2"/>
            <a:r>
              <a:rPr lang="en-GB" dirty="0"/>
              <a:t> Make improvement accessible and achievable with support.</a:t>
            </a:r>
          </a:p>
          <a:p>
            <a:pPr lvl="2"/>
            <a:r>
              <a:rPr lang="en-GB" dirty="0"/>
              <a:t> Stakeholders too! </a:t>
            </a:r>
          </a:p>
        </p:txBody>
      </p:sp>
      <p:pic>
        <p:nvPicPr>
          <p:cNvPr id="1026" name="Picture 2" descr="Midlands Net Zero Hub | LinkedIn">
            <a:extLst>
              <a:ext uri="{FF2B5EF4-FFF2-40B4-BE49-F238E27FC236}">
                <a16:creationId xmlns:a16="http://schemas.microsoft.com/office/drawing/2014/main" id="{C8121472-40C6-03E4-73CE-78A7DCF07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5971593"/>
            <a:ext cx="798552" cy="7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41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D54AE-1E2A-3C62-A66D-32CDD3415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6F60B8-B765-F3B3-ECAE-9DFA57692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 Overview</a:t>
            </a:r>
          </a:p>
        </p:txBody>
      </p:sp>
      <p:pic>
        <p:nvPicPr>
          <p:cNvPr id="1026" name="Picture 2" descr="Midlands Net Zero Hub | LinkedIn">
            <a:extLst>
              <a:ext uri="{FF2B5EF4-FFF2-40B4-BE49-F238E27FC236}">
                <a16:creationId xmlns:a16="http://schemas.microsoft.com/office/drawing/2014/main" id="{A9E588EE-819A-784F-5121-4719A608A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5971593"/>
            <a:ext cx="798552" cy="7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CFB88F-C988-EAE7-9F8B-A53BF77E7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025" y="1728593"/>
            <a:ext cx="9730776" cy="4218938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25904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F4696-C6BC-F002-4612-A4AFBE822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B15AD5-B940-8403-F89B-BCA18F6E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 to QA &amp; Technical Site Visits: sessions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3A5671-048D-A260-4F9E-4E5DCDE8F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 Two types</a:t>
            </a:r>
          </a:p>
          <a:p>
            <a:pPr marL="1143000" lvl="1" indent="-457200">
              <a:buFont typeface="+mj-lt"/>
              <a:buAutoNum type="alphaUcPeriod"/>
            </a:pPr>
            <a:r>
              <a:rPr lang="en-GB" dirty="0"/>
              <a:t>QA &amp; Site Inspections General Intro sessions</a:t>
            </a:r>
          </a:p>
          <a:p>
            <a:pPr marL="1143000" lvl="1" indent="-457200">
              <a:buFont typeface="+mj-lt"/>
              <a:buAutoNum type="alphaUcPeriod"/>
            </a:pPr>
            <a:r>
              <a:rPr lang="en-GB" dirty="0"/>
              <a:t>Measure Specific Intro sessions </a:t>
            </a:r>
          </a:p>
          <a:p>
            <a:r>
              <a:rPr lang="en-GB" dirty="0"/>
              <a:t> Led by Adrian Hull </a:t>
            </a:r>
          </a:p>
          <a:p>
            <a:pPr lvl="1"/>
            <a:r>
              <a:rPr lang="en-GB" dirty="0"/>
              <a:t>Director and former Chair of ATMA ( </a:t>
            </a:r>
            <a:r>
              <a:rPr lang="en-GB" dirty="0">
                <a:hlinkClick r:id="rId3"/>
              </a:rPr>
              <a:t>https://atma.ltd/</a:t>
            </a:r>
            <a:r>
              <a:rPr lang="en-GB" dirty="0"/>
              <a:t> )</a:t>
            </a:r>
          </a:p>
          <a:p>
            <a:pPr lvl="1"/>
            <a:r>
              <a:rPr lang="en-GB" dirty="0"/>
              <a:t>Owner of THS Inspection Services Ltd ( </a:t>
            </a:r>
            <a:r>
              <a:rPr lang="en-GB" dirty="0">
                <a:hlinkClick r:id="rId4"/>
              </a:rPr>
              <a:t>https://www.ths.ltd/</a:t>
            </a:r>
            <a:r>
              <a:rPr lang="en-GB" dirty="0"/>
              <a:t> )</a:t>
            </a:r>
          </a:p>
          <a:p>
            <a:pPr lvl="1"/>
            <a:r>
              <a:rPr lang="en-GB" dirty="0"/>
              <a:t>Former BSI PAS Steering Group Member (PAS 2035 and PAS 2030)</a:t>
            </a:r>
          </a:p>
          <a:p>
            <a:pPr lvl="1"/>
            <a:r>
              <a:rPr lang="en-GB" dirty="0"/>
              <a:t>Consultant to Ofgem – Compliance and Health and Safety for Innovation Measures (TAP Panel)</a:t>
            </a:r>
          </a:p>
          <a:p>
            <a:pPr lvl="1"/>
            <a:r>
              <a:rPr lang="en-GB" dirty="0"/>
              <a:t>Delivered over £1.2bn household energy efficiency measures</a:t>
            </a:r>
          </a:p>
          <a:p>
            <a:pPr lvl="1"/>
            <a:r>
              <a:rPr lang="en-GB" dirty="0"/>
              <a:t>Supply chain management of £350m per annum National Scheme</a:t>
            </a:r>
          </a:p>
          <a:p>
            <a:r>
              <a:rPr lang="en-GB" dirty="0"/>
              <a:t> Virtual Sessions probably </a:t>
            </a:r>
            <a:r>
              <a:rPr lang="en-GB" i="1" dirty="0"/>
              <a:t>c.</a:t>
            </a:r>
            <a:r>
              <a:rPr lang="en-GB" dirty="0"/>
              <a:t>2 and a half hours.</a:t>
            </a:r>
          </a:p>
          <a:p>
            <a:pPr lvl="1"/>
            <a:r>
              <a:rPr lang="en-GB" dirty="0"/>
              <a:t>Relatively small to allow engagement; interactive; responsive</a:t>
            </a:r>
          </a:p>
          <a:p>
            <a:r>
              <a:rPr lang="en-GB" dirty="0"/>
              <a:t> 1</a:t>
            </a:r>
            <a:r>
              <a:rPr lang="en-GB" baseline="30000" dirty="0"/>
              <a:t>st</a:t>
            </a:r>
            <a:r>
              <a:rPr lang="en-GB" dirty="0"/>
              <a:t> General session in Feb – </a:t>
            </a:r>
            <a:r>
              <a:rPr lang="en-GB" i="1" dirty="0"/>
              <a:t>dates soon</a:t>
            </a:r>
            <a:r>
              <a:rPr lang="en-GB" dirty="0"/>
              <a:t>.</a:t>
            </a:r>
          </a:p>
          <a:p>
            <a:r>
              <a:rPr lang="en-GB" dirty="0"/>
              <a:t> Talk to us</a:t>
            </a:r>
          </a:p>
          <a:p>
            <a:r>
              <a:rPr lang="en-GB" dirty="0"/>
              <a:t> We will collect feedback on measures @MNZH, Jan 29th </a:t>
            </a:r>
          </a:p>
        </p:txBody>
      </p:sp>
      <p:pic>
        <p:nvPicPr>
          <p:cNvPr id="1026" name="Picture 2" descr="Midlands Net Zero Hub | LinkedIn">
            <a:extLst>
              <a:ext uri="{FF2B5EF4-FFF2-40B4-BE49-F238E27FC236}">
                <a16:creationId xmlns:a16="http://schemas.microsoft.com/office/drawing/2014/main" id="{B43AB7A7-1E58-01B0-ED39-4E7F195D1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5971593"/>
            <a:ext cx="798552" cy="7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68E782-6897-A24C-4356-4F37E7393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774" y="3757808"/>
            <a:ext cx="2869089" cy="2907687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18800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BE97B-AA55-EC5A-91E0-094253BFB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6795AF-71DF-CCF4-2395-34B7B962A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 Session Content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3B246A-A823-98A1-BAD3-ACC9B764C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QA &amp; Site Inspections General Intro sessions</a:t>
            </a:r>
          </a:p>
          <a:p>
            <a:pPr lvl="1"/>
            <a:r>
              <a:rPr lang="en-GB" dirty="0"/>
              <a:t>Looking at the what, why, how, who of QA.  Including PIBI’s, pre, during and post works inspections. </a:t>
            </a:r>
          </a:p>
          <a:p>
            <a:r>
              <a:rPr lang="en-GB" dirty="0"/>
              <a:t> Measure Specific Intro sessions </a:t>
            </a:r>
          </a:p>
          <a:p>
            <a:pPr lvl="1"/>
            <a:r>
              <a:rPr lang="en-GB" dirty="0"/>
              <a:t>These sessions will focus on a specific measure[s] and walk through the process including key issues for that measure.</a:t>
            </a:r>
          </a:p>
          <a:p>
            <a:pPr lvl="1"/>
            <a:r>
              <a:rPr lang="en-GB" dirty="0"/>
              <a:t>Feedback from you will steer what we do first!</a:t>
            </a:r>
          </a:p>
        </p:txBody>
      </p:sp>
      <p:pic>
        <p:nvPicPr>
          <p:cNvPr id="1026" name="Picture 2" descr="Midlands Net Zero Hub | LinkedIn">
            <a:extLst>
              <a:ext uri="{FF2B5EF4-FFF2-40B4-BE49-F238E27FC236}">
                <a16:creationId xmlns:a16="http://schemas.microsoft.com/office/drawing/2014/main" id="{CB12C326-33A2-555B-F2C1-7DB92E2DA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5971593"/>
            <a:ext cx="798552" cy="7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AEBEF2-855C-FADD-4CCC-4A1B6BDF9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774" y="3757808"/>
            <a:ext cx="2869089" cy="2907687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06987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14A4F-F92F-8C7B-FFBC-4DAEA5F79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B7D830-7446-B2AB-87F2-1E6B65F2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Mapping &amp; Guidance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5161B0-0912-B871-421C-0F5F9D128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Primarily in-person (but can be remote if required).</a:t>
            </a:r>
          </a:p>
          <a:p>
            <a:r>
              <a:rPr lang="en-GB" dirty="0"/>
              <a:t> Mapping</a:t>
            </a:r>
          </a:p>
          <a:p>
            <a:pPr lvl="1"/>
            <a:r>
              <a:rPr lang="en-GB" dirty="0"/>
              <a:t>A review of the QA &amp; Technical Site Inspections in your project.</a:t>
            </a:r>
          </a:p>
          <a:p>
            <a:pPr lvl="1"/>
            <a:r>
              <a:rPr lang="en-GB" dirty="0"/>
              <a:t>How much is being done by who and at what stages?</a:t>
            </a:r>
          </a:p>
          <a:p>
            <a:pPr lvl="1"/>
            <a:r>
              <a:rPr lang="en-GB" dirty="0"/>
              <a:t>Think – a simple grid.  R.A.G. rating all the elements – see next slide.</a:t>
            </a:r>
          </a:p>
          <a:p>
            <a:pPr lvl="2"/>
            <a:r>
              <a:rPr lang="en-GB" dirty="0"/>
              <a:t> But lots of potential detail underneath.  </a:t>
            </a:r>
          </a:p>
          <a:p>
            <a:endParaRPr lang="en-GB" dirty="0"/>
          </a:p>
          <a:p>
            <a:r>
              <a:rPr lang="en-GB" dirty="0"/>
              <a:t> </a:t>
            </a:r>
            <a:r>
              <a:rPr lang="en-GB" b="1" dirty="0"/>
              <a:t>Guidance</a:t>
            </a:r>
            <a:r>
              <a:rPr lang="en-GB" dirty="0"/>
              <a:t>  </a:t>
            </a:r>
          </a:p>
          <a:p>
            <a:pPr lvl="1"/>
            <a:r>
              <a:rPr lang="en-GB" b="1" dirty="0"/>
              <a:t>Organisation specific – prioritised ‘next steps’</a:t>
            </a:r>
          </a:p>
          <a:p>
            <a:pPr lvl="1"/>
            <a:r>
              <a:rPr lang="en-GB" b="1" dirty="0"/>
              <a:t>Informed by the mapping exercise</a:t>
            </a:r>
          </a:p>
          <a:p>
            <a:pPr lvl="1"/>
            <a:r>
              <a:rPr lang="en-GB" b="1" dirty="0"/>
              <a:t>Route to success</a:t>
            </a:r>
            <a:endParaRPr lang="en-GB" dirty="0"/>
          </a:p>
        </p:txBody>
      </p:sp>
      <p:pic>
        <p:nvPicPr>
          <p:cNvPr id="1026" name="Picture 2" descr="Midlands Net Zero Hub | LinkedIn">
            <a:extLst>
              <a:ext uri="{FF2B5EF4-FFF2-40B4-BE49-F238E27FC236}">
                <a16:creationId xmlns:a16="http://schemas.microsoft.com/office/drawing/2014/main" id="{799F9FC9-718D-0B4E-995E-D87C20CC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5971593"/>
            <a:ext cx="798552" cy="7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A1AA0F-68E5-49F8-73D3-8D925E32A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954" y="3617286"/>
            <a:ext cx="2993720" cy="301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6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86E26-E1C9-ECD6-1B27-7CE764578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F3E1AF4-2A11-C848-3576-329A302A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Mapping (Basic Concept)</a:t>
            </a:r>
          </a:p>
        </p:txBody>
      </p:sp>
      <p:pic>
        <p:nvPicPr>
          <p:cNvPr id="1026" name="Picture 2" descr="Midlands Net Zero Hub | LinkedIn">
            <a:extLst>
              <a:ext uri="{FF2B5EF4-FFF2-40B4-BE49-F238E27FC236}">
                <a16:creationId xmlns:a16="http://schemas.microsoft.com/office/drawing/2014/main" id="{0E7DA167-63CC-1BF5-61EA-04399CA1F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5971593"/>
            <a:ext cx="798552" cy="7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707120-FB46-723A-FADB-F256B7318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55207"/>
            <a:ext cx="10515600" cy="2437578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853297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9DA74-72B2-5167-C3EE-31D0610A9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28B13F6-9327-9CD5-5CFF-EF191B15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Technical Inspections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87F106-EF73-4068-96DB-EFE2F087E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Opportunity for every MNZH Consortia member to have an independent technical inspection – and report.</a:t>
            </a:r>
          </a:p>
          <a:p>
            <a:r>
              <a:rPr lang="en-GB" dirty="0"/>
              <a:t> Before, during, or post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 Optimising learning and benefits</a:t>
            </a:r>
          </a:p>
          <a:p>
            <a:pPr lvl="1"/>
            <a:r>
              <a:rPr lang="en-GB" dirty="0"/>
              <a:t>Working with installers</a:t>
            </a:r>
          </a:p>
          <a:p>
            <a:pPr lvl="1"/>
            <a:r>
              <a:rPr lang="en-GB" dirty="0"/>
              <a:t>Shared learning (different measures and different times)</a:t>
            </a:r>
          </a:p>
          <a:p>
            <a:pPr lvl="1"/>
            <a:r>
              <a:rPr lang="en-GB" dirty="0"/>
              <a:t>Recommendation to complete these early in programme</a:t>
            </a:r>
          </a:p>
        </p:txBody>
      </p:sp>
      <p:pic>
        <p:nvPicPr>
          <p:cNvPr id="1026" name="Picture 2" descr="Midlands Net Zero Hub | LinkedIn">
            <a:extLst>
              <a:ext uri="{FF2B5EF4-FFF2-40B4-BE49-F238E27FC236}">
                <a16:creationId xmlns:a16="http://schemas.microsoft.com/office/drawing/2014/main" id="{A0552D52-65C5-31AB-2172-DBA8DCEDF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5971593"/>
            <a:ext cx="798552" cy="79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9D38D0-9078-ED13-0713-14AC5AE07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474" y="3232696"/>
            <a:ext cx="2714667" cy="341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3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00B050"/>
      </a:accent1>
      <a:accent2>
        <a:srgbClr val="92D050"/>
      </a:accent2>
      <a:accent3>
        <a:srgbClr val="A9D5F3"/>
      </a:accent3>
      <a:accent4>
        <a:srgbClr val="C3A5A5"/>
      </a:accent4>
      <a:accent5>
        <a:srgbClr val="7030A0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9E69A19C-DA41-4FF3-B299-DEB9A9810FDA}" vid="{C1589170-FA52-41B8-A4F9-6751A32AB0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0</TotalTime>
  <Words>710</Words>
  <Application>Microsoft Office PowerPoint</Application>
  <PresentationFormat>Widescreen</PresentationFormat>
  <Paragraphs>104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Wingdings</vt:lpstr>
      <vt:lpstr>Office Theme</vt:lpstr>
      <vt:lpstr>Quality Assurance  Support Program  Dec 19th 2025</vt:lpstr>
      <vt:lpstr>Contents</vt:lpstr>
      <vt:lpstr>Rationale / Objectives</vt:lpstr>
      <vt:lpstr>Program Overview</vt:lpstr>
      <vt:lpstr>Intro to QA &amp; Technical Site Visits: sessions</vt:lpstr>
      <vt:lpstr>Intro Session Content</vt:lpstr>
      <vt:lpstr>Mapping &amp; Guidance</vt:lpstr>
      <vt:lpstr>Mapping (Basic Concept)</vt:lpstr>
      <vt:lpstr>Technical Inspections</vt:lpstr>
      <vt:lpstr>Materials</vt:lpstr>
      <vt:lpstr>Today’s ask</vt:lpstr>
      <vt:lpstr>Talk to us!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Arnout Andrews</dc:creator>
  <cp:lastModifiedBy>Arnout Andrews</cp:lastModifiedBy>
  <cp:revision>13</cp:revision>
  <cp:lastPrinted>2025-12-18T10:41:15Z</cp:lastPrinted>
  <dcterms:created xsi:type="dcterms:W3CDTF">2021-02-22T12:11:37Z</dcterms:created>
  <dcterms:modified xsi:type="dcterms:W3CDTF">2025-12-18T11:21:06Z</dcterms:modified>
</cp:coreProperties>
</file>