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70.xml" ContentType="application/inkml+xml"/>
  <Override PartName="/ppt/notesSlides/notesSlide16.xml" ContentType="application/vnd.openxmlformats-officedocument.presentationml.notesSlide+xml"/>
  <Override PartName="/ppt/ink/ink71.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96_A7180AE0.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ink/ink72.xml" ContentType="application/inkml+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ink/ink73.xml" ContentType="application/inkml+xml"/>
  <Override PartName="/ppt/ink/ink74.xml" ContentType="application/inkml+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ink/ink75.xml" ContentType="application/inkml+xml"/>
  <Override PartName="/ppt/ink/ink76.xml" ContentType="application/inkml+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 id="2147483756" r:id="rId6"/>
  </p:sldMasterIdLst>
  <p:notesMasterIdLst>
    <p:notesMasterId r:id="rId90"/>
  </p:notesMasterIdLst>
  <p:sldIdLst>
    <p:sldId id="256" r:id="rId7"/>
    <p:sldId id="526" r:id="rId8"/>
    <p:sldId id="480" r:id="rId9"/>
    <p:sldId id="492" r:id="rId10"/>
    <p:sldId id="438" r:id="rId11"/>
    <p:sldId id="266" r:id="rId12"/>
    <p:sldId id="268" r:id="rId13"/>
    <p:sldId id="445" r:id="rId14"/>
    <p:sldId id="448" r:id="rId15"/>
    <p:sldId id="447" r:id="rId16"/>
    <p:sldId id="525" r:id="rId17"/>
    <p:sldId id="449" r:id="rId18"/>
    <p:sldId id="493" r:id="rId19"/>
    <p:sldId id="478" r:id="rId20"/>
    <p:sldId id="479" r:id="rId21"/>
    <p:sldId id="341" r:id="rId22"/>
    <p:sldId id="269" r:id="rId23"/>
    <p:sldId id="495" r:id="rId24"/>
    <p:sldId id="452" r:id="rId25"/>
    <p:sldId id="523" r:id="rId26"/>
    <p:sldId id="524" r:id="rId27"/>
    <p:sldId id="301" r:id="rId28"/>
    <p:sldId id="453" r:id="rId29"/>
    <p:sldId id="359" r:id="rId30"/>
    <p:sldId id="527" r:id="rId31"/>
    <p:sldId id="457" r:id="rId32"/>
    <p:sldId id="416" r:id="rId33"/>
    <p:sldId id="482" r:id="rId34"/>
    <p:sldId id="407" r:id="rId35"/>
    <p:sldId id="406" r:id="rId36"/>
    <p:sldId id="392" r:id="rId37"/>
    <p:sldId id="390" r:id="rId38"/>
    <p:sldId id="391" r:id="rId39"/>
    <p:sldId id="459" r:id="rId40"/>
    <p:sldId id="427" r:id="rId41"/>
    <p:sldId id="483" r:id="rId42"/>
    <p:sldId id="460" r:id="rId43"/>
    <p:sldId id="519" r:id="rId44"/>
    <p:sldId id="332" r:id="rId45"/>
    <p:sldId id="418" r:id="rId46"/>
    <p:sldId id="326" r:id="rId47"/>
    <p:sldId id="508" r:id="rId48"/>
    <p:sldId id="463" r:id="rId49"/>
    <p:sldId id="446" r:id="rId50"/>
    <p:sldId id="402" r:id="rId51"/>
    <p:sldId id="487" r:id="rId52"/>
    <p:sldId id="498" r:id="rId53"/>
    <p:sldId id="509" r:id="rId54"/>
    <p:sldId id="499" r:id="rId55"/>
    <p:sldId id="500" r:id="rId56"/>
    <p:sldId id="461" r:id="rId57"/>
    <p:sldId id="432" r:id="rId58"/>
    <p:sldId id="530" r:id="rId59"/>
    <p:sldId id="520" r:id="rId60"/>
    <p:sldId id="335" r:id="rId61"/>
    <p:sldId id="433" r:id="rId62"/>
    <p:sldId id="424" r:id="rId63"/>
    <p:sldId id="337" r:id="rId64"/>
    <p:sldId id="466" r:id="rId65"/>
    <p:sldId id="501" r:id="rId66"/>
    <p:sldId id="484" r:id="rId67"/>
    <p:sldId id="521" r:id="rId68"/>
    <p:sldId id="513" r:id="rId69"/>
    <p:sldId id="516" r:id="rId70"/>
    <p:sldId id="511" r:id="rId71"/>
    <p:sldId id="515" r:id="rId72"/>
    <p:sldId id="503" r:id="rId73"/>
    <p:sldId id="476" r:id="rId74"/>
    <p:sldId id="528" r:id="rId75"/>
    <p:sldId id="471" r:id="rId76"/>
    <p:sldId id="510" r:id="rId77"/>
    <p:sldId id="505" r:id="rId78"/>
    <p:sldId id="491" r:id="rId79"/>
    <p:sldId id="522" r:id="rId80"/>
    <p:sldId id="472" r:id="rId81"/>
    <p:sldId id="272" r:id="rId82"/>
    <p:sldId id="489" r:id="rId83"/>
    <p:sldId id="366" r:id="rId84"/>
    <p:sldId id="473" r:id="rId85"/>
    <p:sldId id="477" r:id="rId86"/>
    <p:sldId id="529" r:id="rId87"/>
    <p:sldId id="531" r:id="rId88"/>
    <p:sldId id="322"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C2AC21-D59F-F481-66F9-B800196C3CC5}" name="Ruzanna Chitchyan" initials="RC" userId="S::rc17384@bristol.ac.uk::f856aeb3-1f2b-43a8-9168-9e51cb7f3076" providerId="AD"/>
  <p188:author id="{F5CEB14A-7A8F-AA92-C89B-9B6DE3EA4A93}" name="Matthew Jones" initials="MJ" userId="S::matt.jones_bristol.gov.uk#ext#@uob.onmicrosoft.com::7b899632-d942-4cbb-8826-56028436cbe9" providerId="AD"/>
  <p188:author id="{2DADF584-C590-7DA1-2A89-A4FB93E1FF18}" name="James Gallie" initials="JG" userId="S::james.gallie_bwce.coop#ext#@uob.onmicrosoft.com::dcda0561-2918-4874-8b29-ba4fca85648e" providerId="AD"/>
  <p188:author id="{30B8FACD-F269-8465-FA88-83A76C603D0F}" name="Matthew Jones" initials="MJ" userId="S::matt.jones@bristol.gov.uk::dbedb718-2bcc-46f3-9b90-7ca53f00b4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81"/>
    <p:restoredTop sz="67793" autoAdjust="0"/>
  </p:normalViewPr>
  <p:slideViewPr>
    <p:cSldViewPr snapToGrid="0">
      <p:cViewPr varScale="1">
        <p:scale>
          <a:sx n="126" d="100"/>
          <a:sy n="126" d="100"/>
        </p:scale>
        <p:origin x="2608" y="1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2752" y="3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microsoft.com/office/2018/10/relationships/authors" Target="author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omments/modernComment_196_A7180AE0.xml><?xml version="1.0" encoding="utf-8"?>
<p188:cmLst xmlns:a="http://schemas.openxmlformats.org/drawingml/2006/main" xmlns:r="http://schemas.openxmlformats.org/officeDocument/2006/relationships" xmlns:p188="http://schemas.microsoft.com/office/powerpoint/2018/8/main">
  <p188:cm id="{09680B9D-17F1-48D6-956A-5183DEB0EB89}" authorId="{30B8FACD-F269-8465-FA88-83A76C603D0F}" created="2026-03-26T11:00:28.116">
    <ac:deMkLst xmlns:ac="http://schemas.microsoft.com/office/drawing/2013/main/command">
      <pc:docMk xmlns:pc="http://schemas.microsoft.com/office/powerpoint/2013/main/command"/>
      <pc:sldMk xmlns:pc="http://schemas.microsoft.com/office/powerpoint/2013/main/command" cId="2803370720" sldId="406"/>
      <ac:picMk id="5" creationId="{6D1739FE-66DB-09C8-9285-75C2CED2A275}"/>
    </ac:deMkLst>
    <p188:txBody>
      <a:bodyPr/>
      <a:lstStyle/>
      <a:p>
        <a:r>
          <a:rPr lang="en-GB"/>
          <a:t>Make this image better </a:t>
        </a:r>
      </a:p>
    </p188:txBody>
  </p188:cm>
</p188:cmLst>
</file>

<file path=ppt/diagrams/_rels/data2.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image" Target="../media/image86.svg"/></Relationships>
</file>

<file path=ppt/diagrams/_rels/drawing2.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image" Target="../media/image86.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25F4D4-F26F-4D0A-94CE-EDC1BBBE749D}" type="doc">
      <dgm:prSet loTypeId="urn:microsoft.com/office/officeart/2005/8/layout/default" loCatId="list" qsTypeId="urn:microsoft.com/office/officeart/2005/8/quickstyle/simple1#3" qsCatId="simple" csTypeId="urn:microsoft.com/office/officeart/2005/8/colors/accent1_2#2" csCatId="accent1"/>
      <dgm:spPr/>
      <dgm:t>
        <a:bodyPr/>
        <a:lstStyle/>
        <a:p>
          <a:endParaRPr lang="en-US"/>
        </a:p>
      </dgm:t>
    </dgm:pt>
    <dgm:pt modelId="{A445C2A5-5E3A-4A1B-8D9B-FC1D85CFE983}">
      <dgm:prSet/>
      <dgm:spPr/>
      <dgm:t>
        <a:bodyPr/>
        <a:lstStyle/>
        <a:p>
          <a:r>
            <a:rPr lang="en-GB" b="1"/>
            <a:t>Key aims of the programme</a:t>
          </a:r>
          <a:endParaRPr lang="en-US"/>
        </a:p>
      </dgm:t>
    </dgm:pt>
    <dgm:pt modelId="{16F32C24-29BA-4B7D-B279-BB38F745B64F}" type="parTrans" cxnId="{26C4EA26-B617-44D8-B6B0-C176C2196AD6}">
      <dgm:prSet/>
      <dgm:spPr/>
      <dgm:t>
        <a:bodyPr/>
        <a:lstStyle/>
        <a:p>
          <a:endParaRPr lang="en-US"/>
        </a:p>
      </dgm:t>
    </dgm:pt>
    <dgm:pt modelId="{082CC104-5FC9-48D3-AC30-617880D3E4EF}" type="sibTrans" cxnId="{26C4EA26-B617-44D8-B6B0-C176C2196AD6}">
      <dgm:prSet/>
      <dgm:spPr/>
      <dgm:t>
        <a:bodyPr/>
        <a:lstStyle/>
        <a:p>
          <a:endParaRPr lang="en-US"/>
        </a:p>
      </dgm:t>
    </dgm:pt>
    <dgm:pt modelId="{5DF48311-EFD2-436F-9D57-9C9FDDC82DA5}">
      <dgm:prSet/>
      <dgm:spPr/>
      <dgm:t>
        <a:bodyPr/>
        <a:lstStyle/>
        <a:p>
          <a:r>
            <a:rPr lang="en-GB"/>
            <a:t>Empower teams to oversee the design, delivery and operation </a:t>
          </a:r>
          <a:endParaRPr lang="en-US"/>
        </a:p>
      </dgm:t>
    </dgm:pt>
    <dgm:pt modelId="{E753D849-619F-4CEF-BCA4-BE8F29A6BD75}" type="parTrans" cxnId="{40D123CB-3D1F-4DE3-A681-58381BA91F9F}">
      <dgm:prSet/>
      <dgm:spPr/>
      <dgm:t>
        <a:bodyPr/>
        <a:lstStyle/>
        <a:p>
          <a:endParaRPr lang="en-US"/>
        </a:p>
      </dgm:t>
    </dgm:pt>
    <dgm:pt modelId="{745A164D-8F14-4F34-8C4E-4F6703C950D5}" type="sibTrans" cxnId="{40D123CB-3D1F-4DE3-A681-58381BA91F9F}">
      <dgm:prSet/>
      <dgm:spPr/>
      <dgm:t>
        <a:bodyPr/>
        <a:lstStyle/>
        <a:p>
          <a:endParaRPr lang="en-US"/>
        </a:p>
      </dgm:t>
    </dgm:pt>
    <dgm:pt modelId="{2F2B5CBD-DB71-47DE-AA2B-A52621EF8C37}">
      <dgm:prSet/>
      <dgm:spPr/>
      <dgm:t>
        <a:bodyPr/>
        <a:lstStyle/>
        <a:p>
          <a:r>
            <a:rPr lang="en-GB"/>
            <a:t>Raise quality standards at all stages </a:t>
          </a:r>
          <a:endParaRPr lang="en-US"/>
        </a:p>
      </dgm:t>
    </dgm:pt>
    <dgm:pt modelId="{2D499444-8163-4922-ADB3-AA989664B160}" type="parTrans" cxnId="{2D4561D7-3D4D-4E49-AD9E-09AEF9453826}">
      <dgm:prSet/>
      <dgm:spPr/>
      <dgm:t>
        <a:bodyPr/>
        <a:lstStyle/>
        <a:p>
          <a:endParaRPr lang="en-US"/>
        </a:p>
      </dgm:t>
    </dgm:pt>
    <dgm:pt modelId="{05FD09FF-8977-44EE-9EA2-6235A63F7533}" type="sibTrans" cxnId="{2D4561D7-3D4D-4E49-AD9E-09AEF9453826}">
      <dgm:prSet/>
      <dgm:spPr/>
      <dgm:t>
        <a:bodyPr/>
        <a:lstStyle/>
        <a:p>
          <a:endParaRPr lang="en-US"/>
        </a:p>
      </dgm:t>
    </dgm:pt>
    <dgm:pt modelId="{9FDC3452-02BF-411D-AF45-DE57F86AD43D}">
      <dgm:prSet/>
      <dgm:spPr/>
      <dgm:t>
        <a:bodyPr/>
        <a:lstStyle/>
        <a:p>
          <a:r>
            <a:rPr lang="en-GB"/>
            <a:t>Effectively facilitate remedial works where needed</a:t>
          </a:r>
          <a:endParaRPr lang="en-US"/>
        </a:p>
      </dgm:t>
    </dgm:pt>
    <dgm:pt modelId="{FC62C6F7-3058-4A76-A86D-C451A0BAF3E1}" type="parTrans" cxnId="{77D9794D-EE71-4E22-9D53-09392BF949AE}">
      <dgm:prSet/>
      <dgm:spPr/>
      <dgm:t>
        <a:bodyPr/>
        <a:lstStyle/>
        <a:p>
          <a:endParaRPr lang="en-US"/>
        </a:p>
      </dgm:t>
    </dgm:pt>
    <dgm:pt modelId="{72562F70-41B0-43CB-B52A-908D7AACFCA9}" type="sibTrans" cxnId="{77D9794D-EE71-4E22-9D53-09392BF949AE}">
      <dgm:prSet/>
      <dgm:spPr/>
      <dgm:t>
        <a:bodyPr/>
        <a:lstStyle/>
        <a:p>
          <a:endParaRPr lang="en-US"/>
        </a:p>
      </dgm:t>
    </dgm:pt>
    <dgm:pt modelId="{5051ADFF-E7D7-403A-B034-4C98DE7F6154}">
      <dgm:prSet/>
      <dgm:spPr/>
      <dgm:t>
        <a:bodyPr/>
        <a:lstStyle/>
        <a:p>
          <a:r>
            <a:rPr lang="en-GB" b="1"/>
            <a:t>Format</a:t>
          </a:r>
          <a:endParaRPr lang="en-US"/>
        </a:p>
      </dgm:t>
    </dgm:pt>
    <dgm:pt modelId="{20FCDBFA-CA1E-4073-A0E4-A3BA02DA9CFF}" type="parTrans" cxnId="{6C63DCB5-BA43-425C-B75C-220E86DBBA30}">
      <dgm:prSet/>
      <dgm:spPr/>
      <dgm:t>
        <a:bodyPr/>
        <a:lstStyle/>
        <a:p>
          <a:endParaRPr lang="en-US"/>
        </a:p>
      </dgm:t>
    </dgm:pt>
    <dgm:pt modelId="{7D674FF8-0257-49D3-B1EB-F022D9C24B2C}" type="sibTrans" cxnId="{6C63DCB5-BA43-425C-B75C-220E86DBBA30}">
      <dgm:prSet/>
      <dgm:spPr/>
      <dgm:t>
        <a:bodyPr/>
        <a:lstStyle/>
        <a:p>
          <a:endParaRPr lang="en-US"/>
        </a:p>
      </dgm:t>
    </dgm:pt>
    <dgm:pt modelId="{15E81467-1060-4ECB-BB72-4C60AA7B782C}">
      <dgm:prSet/>
      <dgm:spPr/>
      <dgm:t>
        <a:bodyPr/>
        <a:lstStyle/>
        <a:p>
          <a:r>
            <a:rPr lang="en-GB"/>
            <a:t>1.5 days, in-person</a:t>
          </a:r>
          <a:endParaRPr lang="en-US"/>
        </a:p>
      </dgm:t>
    </dgm:pt>
    <dgm:pt modelId="{F5BEEB29-1281-417B-AC1E-E6053FF28DE7}" type="parTrans" cxnId="{737CAF98-22EE-4FB6-9A89-B95764A47105}">
      <dgm:prSet/>
      <dgm:spPr/>
      <dgm:t>
        <a:bodyPr/>
        <a:lstStyle/>
        <a:p>
          <a:endParaRPr lang="en-US"/>
        </a:p>
      </dgm:t>
    </dgm:pt>
    <dgm:pt modelId="{FF1BD912-607F-462C-96FC-04160AA73BFE}" type="sibTrans" cxnId="{737CAF98-22EE-4FB6-9A89-B95764A47105}">
      <dgm:prSet/>
      <dgm:spPr/>
      <dgm:t>
        <a:bodyPr/>
        <a:lstStyle/>
        <a:p>
          <a:endParaRPr lang="en-US"/>
        </a:p>
      </dgm:t>
    </dgm:pt>
    <dgm:pt modelId="{C50DD823-96A5-4EA9-A1DD-B5054C73265C}">
      <dgm:prSet/>
      <dgm:spPr/>
      <dgm:t>
        <a:bodyPr/>
        <a:lstStyle/>
        <a:p>
          <a:r>
            <a:rPr lang="en-GB"/>
            <a:t>Day 1  Classroom-based, with group exercises; </a:t>
          </a:r>
          <a:endParaRPr lang="en-US"/>
        </a:p>
      </dgm:t>
    </dgm:pt>
    <dgm:pt modelId="{EA222B99-7E96-46F9-8A96-6891F932DF7F}" type="parTrans" cxnId="{2AEFB39E-42A6-41C1-A3FE-EFA7A8D84A07}">
      <dgm:prSet/>
      <dgm:spPr/>
      <dgm:t>
        <a:bodyPr/>
        <a:lstStyle/>
        <a:p>
          <a:endParaRPr lang="en-US"/>
        </a:p>
      </dgm:t>
    </dgm:pt>
    <dgm:pt modelId="{15E07933-028E-4B28-A886-4767732377B4}" type="sibTrans" cxnId="{2AEFB39E-42A6-41C1-A3FE-EFA7A8D84A07}">
      <dgm:prSet/>
      <dgm:spPr/>
      <dgm:t>
        <a:bodyPr/>
        <a:lstStyle/>
        <a:p>
          <a:endParaRPr lang="en-US"/>
        </a:p>
      </dgm:t>
    </dgm:pt>
    <dgm:pt modelId="{250F39B9-1DB0-4DDA-A215-D08C6346562C}">
      <dgm:prSet/>
      <dgm:spPr/>
      <dgm:t>
        <a:bodyPr/>
        <a:lstStyle/>
        <a:p>
          <a:r>
            <a:rPr lang="en-GB"/>
            <a:t>Day 2  Site visit to 1-2 local heat pump installations. </a:t>
          </a:r>
          <a:endParaRPr lang="en-US"/>
        </a:p>
      </dgm:t>
    </dgm:pt>
    <dgm:pt modelId="{0EAE14F3-A1E8-40D4-BAAD-40A98211F13A}" type="parTrans" cxnId="{BEE84478-351D-4ADD-BA0B-77790CAF7D69}">
      <dgm:prSet/>
      <dgm:spPr/>
      <dgm:t>
        <a:bodyPr/>
        <a:lstStyle/>
        <a:p>
          <a:endParaRPr lang="en-US"/>
        </a:p>
      </dgm:t>
    </dgm:pt>
    <dgm:pt modelId="{CFF3EB07-1860-42CC-BD24-9966C91A05E0}" type="sibTrans" cxnId="{BEE84478-351D-4ADD-BA0B-77790CAF7D69}">
      <dgm:prSet/>
      <dgm:spPr/>
      <dgm:t>
        <a:bodyPr/>
        <a:lstStyle/>
        <a:p>
          <a:endParaRPr lang="en-US"/>
        </a:p>
      </dgm:t>
    </dgm:pt>
    <dgm:pt modelId="{30F0DA1F-9CDE-4B13-A59B-64D66E31315F}">
      <dgm:prSet/>
      <dgm:spPr/>
      <dgm:t>
        <a:bodyPr/>
        <a:lstStyle/>
        <a:p>
          <a:r>
            <a:rPr lang="en-GB"/>
            <a:t>Share resources for onward learning and reference</a:t>
          </a:r>
          <a:endParaRPr lang="en-US"/>
        </a:p>
      </dgm:t>
    </dgm:pt>
    <dgm:pt modelId="{5F5148A6-BECC-48D3-BDDC-909CBA1361B1}" type="parTrans" cxnId="{9630E34A-B3B4-42FD-8C06-0304217C9587}">
      <dgm:prSet/>
      <dgm:spPr/>
      <dgm:t>
        <a:bodyPr/>
        <a:lstStyle/>
        <a:p>
          <a:endParaRPr lang="en-US"/>
        </a:p>
      </dgm:t>
    </dgm:pt>
    <dgm:pt modelId="{423E6831-12DF-4121-9D6F-CAC56A7AC596}" type="sibTrans" cxnId="{9630E34A-B3B4-42FD-8C06-0304217C9587}">
      <dgm:prSet/>
      <dgm:spPr/>
      <dgm:t>
        <a:bodyPr/>
        <a:lstStyle/>
        <a:p>
          <a:endParaRPr lang="en-US"/>
        </a:p>
      </dgm:t>
    </dgm:pt>
    <dgm:pt modelId="{50FA22DF-0530-B442-ACEA-C70CEB5BB707}" type="pres">
      <dgm:prSet presAssocID="{0525F4D4-F26F-4D0A-94CE-EDC1BBBE749D}" presName="diagram" presStyleCnt="0">
        <dgm:presLayoutVars>
          <dgm:dir/>
          <dgm:resizeHandles val="exact"/>
        </dgm:presLayoutVars>
      </dgm:prSet>
      <dgm:spPr/>
    </dgm:pt>
    <dgm:pt modelId="{2203A48A-2D73-7941-A655-D3B27DB77B7A}" type="pres">
      <dgm:prSet presAssocID="{A445C2A5-5E3A-4A1B-8D9B-FC1D85CFE983}" presName="node" presStyleLbl="node1" presStyleIdx="0" presStyleCnt="3">
        <dgm:presLayoutVars>
          <dgm:bulletEnabled val="1"/>
        </dgm:presLayoutVars>
      </dgm:prSet>
      <dgm:spPr/>
    </dgm:pt>
    <dgm:pt modelId="{7C015304-2021-A14C-BCE6-DED8762CA911}" type="pres">
      <dgm:prSet presAssocID="{082CC104-5FC9-48D3-AC30-617880D3E4EF}" presName="sibTrans" presStyleCnt="0"/>
      <dgm:spPr/>
    </dgm:pt>
    <dgm:pt modelId="{715EF164-A730-AE43-B3E5-3E3F3CEB105A}" type="pres">
      <dgm:prSet presAssocID="{5051ADFF-E7D7-403A-B034-4C98DE7F6154}" presName="node" presStyleLbl="node1" presStyleIdx="1" presStyleCnt="3">
        <dgm:presLayoutVars>
          <dgm:bulletEnabled val="1"/>
        </dgm:presLayoutVars>
      </dgm:prSet>
      <dgm:spPr/>
    </dgm:pt>
    <dgm:pt modelId="{A3EC8FC7-FA32-E74A-98A6-B1F5492D663A}" type="pres">
      <dgm:prSet presAssocID="{7D674FF8-0257-49D3-B1EB-F022D9C24B2C}" presName="sibTrans" presStyleCnt="0"/>
      <dgm:spPr/>
    </dgm:pt>
    <dgm:pt modelId="{BC383FC2-D229-7D46-B66A-427FB993B25D}" type="pres">
      <dgm:prSet presAssocID="{30F0DA1F-9CDE-4B13-A59B-64D66E31315F}" presName="node" presStyleLbl="node1" presStyleIdx="2" presStyleCnt="3">
        <dgm:presLayoutVars>
          <dgm:bulletEnabled val="1"/>
        </dgm:presLayoutVars>
      </dgm:prSet>
      <dgm:spPr/>
    </dgm:pt>
  </dgm:ptLst>
  <dgm:cxnLst>
    <dgm:cxn modelId="{26C4EA26-B617-44D8-B6B0-C176C2196AD6}" srcId="{0525F4D4-F26F-4D0A-94CE-EDC1BBBE749D}" destId="{A445C2A5-5E3A-4A1B-8D9B-FC1D85CFE983}" srcOrd="0" destOrd="0" parTransId="{16F32C24-29BA-4B7D-B279-BB38F745B64F}" sibTransId="{082CC104-5FC9-48D3-AC30-617880D3E4EF}"/>
    <dgm:cxn modelId="{EF76B82E-28B0-AC41-A5B4-BF2B7861AF62}" type="presOf" srcId="{5051ADFF-E7D7-403A-B034-4C98DE7F6154}" destId="{715EF164-A730-AE43-B3E5-3E3F3CEB105A}" srcOrd="0" destOrd="0" presId="urn:microsoft.com/office/officeart/2005/8/layout/default"/>
    <dgm:cxn modelId="{9F1F7030-5D45-6B45-8D90-5C0DA82B414C}" type="presOf" srcId="{250F39B9-1DB0-4DDA-A215-D08C6346562C}" destId="{715EF164-A730-AE43-B3E5-3E3F3CEB105A}" srcOrd="0" destOrd="3" presId="urn:microsoft.com/office/officeart/2005/8/layout/default"/>
    <dgm:cxn modelId="{8424443A-4D6E-994D-BD1D-1EFAD34481B7}" type="presOf" srcId="{0525F4D4-F26F-4D0A-94CE-EDC1BBBE749D}" destId="{50FA22DF-0530-B442-ACEA-C70CEB5BB707}" srcOrd="0" destOrd="0" presId="urn:microsoft.com/office/officeart/2005/8/layout/default"/>
    <dgm:cxn modelId="{9630E34A-B3B4-42FD-8C06-0304217C9587}" srcId="{0525F4D4-F26F-4D0A-94CE-EDC1BBBE749D}" destId="{30F0DA1F-9CDE-4B13-A59B-64D66E31315F}" srcOrd="2" destOrd="0" parTransId="{5F5148A6-BECC-48D3-BDDC-909CBA1361B1}" sibTransId="{423E6831-12DF-4121-9D6F-CAC56A7AC596}"/>
    <dgm:cxn modelId="{77D9794D-EE71-4E22-9D53-09392BF949AE}" srcId="{A445C2A5-5E3A-4A1B-8D9B-FC1D85CFE983}" destId="{9FDC3452-02BF-411D-AF45-DE57F86AD43D}" srcOrd="2" destOrd="0" parTransId="{FC62C6F7-3058-4A76-A86D-C451A0BAF3E1}" sibTransId="{72562F70-41B0-43CB-B52A-908D7AACFCA9}"/>
    <dgm:cxn modelId="{BEE84478-351D-4ADD-BA0B-77790CAF7D69}" srcId="{5051ADFF-E7D7-403A-B034-4C98DE7F6154}" destId="{250F39B9-1DB0-4DDA-A215-D08C6346562C}" srcOrd="2" destOrd="0" parTransId="{0EAE14F3-A1E8-40D4-BAAD-40A98211F13A}" sibTransId="{CFF3EB07-1860-42CC-BD24-9966C91A05E0}"/>
    <dgm:cxn modelId="{B8AE867F-DA8E-7944-B267-DCBFE62A2864}" type="presOf" srcId="{2F2B5CBD-DB71-47DE-AA2B-A52621EF8C37}" destId="{2203A48A-2D73-7941-A655-D3B27DB77B7A}" srcOrd="0" destOrd="2" presId="urn:microsoft.com/office/officeart/2005/8/layout/default"/>
    <dgm:cxn modelId="{ADDCA77F-3BD6-F344-ADE0-1365FCBE7C81}" type="presOf" srcId="{C50DD823-96A5-4EA9-A1DD-B5054C73265C}" destId="{715EF164-A730-AE43-B3E5-3E3F3CEB105A}" srcOrd="0" destOrd="2" presId="urn:microsoft.com/office/officeart/2005/8/layout/default"/>
    <dgm:cxn modelId="{7A189186-98A3-8B47-8E8B-77E69DDEF3A9}" type="presOf" srcId="{A445C2A5-5E3A-4A1B-8D9B-FC1D85CFE983}" destId="{2203A48A-2D73-7941-A655-D3B27DB77B7A}" srcOrd="0" destOrd="0" presId="urn:microsoft.com/office/officeart/2005/8/layout/default"/>
    <dgm:cxn modelId="{9237F794-9477-7642-A176-8AC64B1F1C62}" type="presOf" srcId="{30F0DA1F-9CDE-4B13-A59B-64D66E31315F}" destId="{BC383FC2-D229-7D46-B66A-427FB993B25D}" srcOrd="0" destOrd="0" presId="urn:microsoft.com/office/officeart/2005/8/layout/default"/>
    <dgm:cxn modelId="{737CAF98-22EE-4FB6-9A89-B95764A47105}" srcId="{5051ADFF-E7D7-403A-B034-4C98DE7F6154}" destId="{15E81467-1060-4ECB-BB72-4C60AA7B782C}" srcOrd="0" destOrd="0" parTransId="{F5BEEB29-1281-417B-AC1E-E6053FF28DE7}" sibTransId="{FF1BD912-607F-462C-96FC-04160AA73BFE}"/>
    <dgm:cxn modelId="{2AEFB39E-42A6-41C1-A3FE-EFA7A8D84A07}" srcId="{5051ADFF-E7D7-403A-B034-4C98DE7F6154}" destId="{C50DD823-96A5-4EA9-A1DD-B5054C73265C}" srcOrd="1" destOrd="0" parTransId="{EA222B99-7E96-46F9-8A96-6891F932DF7F}" sibTransId="{15E07933-028E-4B28-A886-4767732377B4}"/>
    <dgm:cxn modelId="{6C63DCB5-BA43-425C-B75C-220E86DBBA30}" srcId="{0525F4D4-F26F-4D0A-94CE-EDC1BBBE749D}" destId="{5051ADFF-E7D7-403A-B034-4C98DE7F6154}" srcOrd="1" destOrd="0" parTransId="{20FCDBFA-CA1E-4073-A0E4-A3BA02DA9CFF}" sibTransId="{7D674FF8-0257-49D3-B1EB-F022D9C24B2C}"/>
    <dgm:cxn modelId="{40D123CB-3D1F-4DE3-A681-58381BA91F9F}" srcId="{A445C2A5-5E3A-4A1B-8D9B-FC1D85CFE983}" destId="{5DF48311-EFD2-436F-9D57-9C9FDDC82DA5}" srcOrd="0" destOrd="0" parTransId="{E753D849-619F-4CEF-BCA4-BE8F29A6BD75}" sibTransId="{745A164D-8F14-4F34-8C4E-4F6703C950D5}"/>
    <dgm:cxn modelId="{5306F6D1-B8DB-9440-8EDC-6C2C189DF640}" type="presOf" srcId="{9FDC3452-02BF-411D-AF45-DE57F86AD43D}" destId="{2203A48A-2D73-7941-A655-D3B27DB77B7A}" srcOrd="0" destOrd="3" presId="urn:microsoft.com/office/officeart/2005/8/layout/default"/>
    <dgm:cxn modelId="{2D4561D7-3D4D-4E49-AD9E-09AEF9453826}" srcId="{A445C2A5-5E3A-4A1B-8D9B-FC1D85CFE983}" destId="{2F2B5CBD-DB71-47DE-AA2B-A52621EF8C37}" srcOrd="1" destOrd="0" parTransId="{2D499444-8163-4922-ADB3-AA989664B160}" sibTransId="{05FD09FF-8977-44EE-9EA2-6235A63F7533}"/>
    <dgm:cxn modelId="{AB4B71D9-8180-714D-BFCA-E6CC8606BE6E}" type="presOf" srcId="{5DF48311-EFD2-436F-9D57-9C9FDDC82DA5}" destId="{2203A48A-2D73-7941-A655-D3B27DB77B7A}" srcOrd="0" destOrd="1" presId="urn:microsoft.com/office/officeart/2005/8/layout/default"/>
    <dgm:cxn modelId="{D9219FFB-C063-4C4A-BD38-6EA18DBD32F0}" type="presOf" srcId="{15E81467-1060-4ECB-BB72-4C60AA7B782C}" destId="{715EF164-A730-AE43-B3E5-3E3F3CEB105A}" srcOrd="0" destOrd="1" presId="urn:microsoft.com/office/officeart/2005/8/layout/default"/>
    <dgm:cxn modelId="{5ADFD69B-0FA0-8C4F-9DE4-A1985CE1AC5C}" type="presParOf" srcId="{50FA22DF-0530-B442-ACEA-C70CEB5BB707}" destId="{2203A48A-2D73-7941-A655-D3B27DB77B7A}" srcOrd="0" destOrd="0" presId="urn:microsoft.com/office/officeart/2005/8/layout/default"/>
    <dgm:cxn modelId="{0163B46E-00E7-FE47-AAE8-6E85FD5856C7}" type="presParOf" srcId="{50FA22DF-0530-B442-ACEA-C70CEB5BB707}" destId="{7C015304-2021-A14C-BCE6-DED8762CA911}" srcOrd="1" destOrd="0" presId="urn:microsoft.com/office/officeart/2005/8/layout/default"/>
    <dgm:cxn modelId="{9FA9AD12-8E05-9946-BD1A-76CD2AC1653C}" type="presParOf" srcId="{50FA22DF-0530-B442-ACEA-C70CEB5BB707}" destId="{715EF164-A730-AE43-B3E5-3E3F3CEB105A}" srcOrd="2" destOrd="0" presId="urn:microsoft.com/office/officeart/2005/8/layout/default"/>
    <dgm:cxn modelId="{6EC2A995-789A-4D4A-B0E4-C729CD0C9040}" type="presParOf" srcId="{50FA22DF-0530-B442-ACEA-C70CEB5BB707}" destId="{A3EC8FC7-FA32-E74A-98A6-B1F5492D663A}" srcOrd="3" destOrd="0" presId="urn:microsoft.com/office/officeart/2005/8/layout/default"/>
    <dgm:cxn modelId="{82A48E69-71A6-7F4C-BDE7-8B83C60FE7B6}" type="presParOf" srcId="{50FA22DF-0530-B442-ACEA-C70CEB5BB707}" destId="{BC383FC2-D229-7D46-B66A-427FB993B25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29DF83-BEFD-48A9-A7BE-8367D8F214E5}" type="doc">
      <dgm:prSet loTypeId="urn:microsoft.com/office/officeart/2018/2/layout/IconCircleList" loCatId="icon" qsTypeId="urn:microsoft.com/office/officeart/2005/8/quickstyle/simple1#4" qsCatId="simple" csTypeId="urn:microsoft.com/office/officeart/2018/5/colors/Iconchunking_neutralbg_accent1_2" csCatId="accent1" phldr="1"/>
      <dgm:spPr/>
      <dgm:t>
        <a:bodyPr/>
        <a:lstStyle/>
        <a:p>
          <a:endParaRPr lang="en-US"/>
        </a:p>
      </dgm:t>
    </dgm:pt>
    <dgm:pt modelId="{158BD279-B731-45A1-A10E-39C12F75EEFD}">
      <dgm:prSet/>
      <dgm:spPr/>
      <dgm:t>
        <a:bodyPr/>
        <a:lstStyle/>
        <a:p>
          <a:r>
            <a:rPr lang="en-GB" dirty="0"/>
            <a:t>Guidance and specification critical at design stage </a:t>
          </a:r>
          <a:endParaRPr lang="en-US" dirty="0"/>
        </a:p>
      </dgm:t>
    </dgm:pt>
    <dgm:pt modelId="{1CBB8616-2868-40F5-BCA5-7BE64C5E544B}" type="parTrans" cxnId="{3A8C750A-4718-4C45-8C3F-E19B82DD146F}">
      <dgm:prSet/>
      <dgm:spPr/>
      <dgm:t>
        <a:bodyPr/>
        <a:lstStyle/>
        <a:p>
          <a:endParaRPr lang="en-US"/>
        </a:p>
      </dgm:t>
    </dgm:pt>
    <dgm:pt modelId="{C39B4A24-CB35-46C9-ADE2-72002748C9E5}" type="sibTrans" cxnId="{3A8C750A-4718-4C45-8C3F-E19B82DD146F}">
      <dgm:prSet/>
      <dgm:spPr/>
      <dgm:t>
        <a:bodyPr/>
        <a:lstStyle/>
        <a:p>
          <a:endParaRPr lang="en-US"/>
        </a:p>
      </dgm:t>
    </dgm:pt>
    <dgm:pt modelId="{D9601AD3-EE53-43D1-A902-F788E1A4438E}">
      <dgm:prSet/>
      <dgm:spPr/>
      <dgm:t>
        <a:bodyPr/>
        <a:lstStyle/>
        <a:p>
          <a:r>
            <a:rPr lang="en-GB" dirty="0"/>
            <a:t>Need skilled individuals to quality assure this phase </a:t>
          </a:r>
          <a:endParaRPr lang="en-US" dirty="0"/>
        </a:p>
      </dgm:t>
    </dgm:pt>
    <dgm:pt modelId="{FF3C31D0-19BF-4723-BD51-6A8BDB4904EF}" type="parTrans" cxnId="{833FC600-1E27-4FB7-AD00-AA3FAB749565}">
      <dgm:prSet/>
      <dgm:spPr/>
      <dgm:t>
        <a:bodyPr/>
        <a:lstStyle/>
        <a:p>
          <a:endParaRPr lang="en-US"/>
        </a:p>
      </dgm:t>
    </dgm:pt>
    <dgm:pt modelId="{3DB7E65E-EDB2-49E3-BA23-54BADD7FA67B}" type="sibTrans" cxnId="{833FC600-1E27-4FB7-AD00-AA3FAB749565}">
      <dgm:prSet/>
      <dgm:spPr/>
      <dgm:t>
        <a:bodyPr/>
        <a:lstStyle/>
        <a:p>
          <a:endParaRPr lang="en-US"/>
        </a:p>
      </dgm:t>
    </dgm:pt>
    <dgm:pt modelId="{4C0FDC32-2C8B-484A-BC3A-6081BE964AB0}" type="pres">
      <dgm:prSet presAssocID="{3B29DF83-BEFD-48A9-A7BE-8367D8F214E5}" presName="root" presStyleCnt="0">
        <dgm:presLayoutVars>
          <dgm:dir/>
          <dgm:resizeHandles val="exact"/>
        </dgm:presLayoutVars>
      </dgm:prSet>
      <dgm:spPr/>
    </dgm:pt>
    <dgm:pt modelId="{27A7E831-A0C0-4ADD-B8A8-57C96A8D28E5}" type="pres">
      <dgm:prSet presAssocID="{3B29DF83-BEFD-48A9-A7BE-8367D8F214E5}" presName="container" presStyleCnt="0">
        <dgm:presLayoutVars>
          <dgm:dir/>
          <dgm:resizeHandles val="exact"/>
        </dgm:presLayoutVars>
      </dgm:prSet>
      <dgm:spPr/>
    </dgm:pt>
    <dgm:pt modelId="{BE9993D0-F37E-4C3B-8CC8-ACC4B58D2AA3}" type="pres">
      <dgm:prSet presAssocID="{158BD279-B731-45A1-A10E-39C12F75EEFD}" presName="compNode" presStyleCnt="0"/>
      <dgm:spPr/>
    </dgm:pt>
    <dgm:pt modelId="{D2CDF0F2-B3BB-4265-9CD8-486E5B2C4DAD}" type="pres">
      <dgm:prSet presAssocID="{158BD279-B731-45A1-A10E-39C12F75EEFD}" presName="iconBgRect" presStyleLbl="bgShp" presStyleIdx="0" presStyleCnt="2"/>
      <dgm:spPr/>
    </dgm:pt>
    <dgm:pt modelId="{31592468-020A-4827-8542-535DF917EF71}" type="pres">
      <dgm:prSet presAssocID="{158BD279-B731-45A1-A10E-39C12F75EEF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ick"/>
        </a:ext>
      </dgm:extLst>
    </dgm:pt>
    <dgm:pt modelId="{EC100B2D-7B3C-4D88-BF04-ED8C11A97BEA}" type="pres">
      <dgm:prSet presAssocID="{158BD279-B731-45A1-A10E-39C12F75EEFD}" presName="spaceRect" presStyleCnt="0"/>
      <dgm:spPr/>
    </dgm:pt>
    <dgm:pt modelId="{5CC9E631-9153-4B0F-836F-BEE74A3A1621}" type="pres">
      <dgm:prSet presAssocID="{158BD279-B731-45A1-A10E-39C12F75EEFD}" presName="textRect" presStyleLbl="revTx" presStyleIdx="0" presStyleCnt="2">
        <dgm:presLayoutVars>
          <dgm:chMax val="1"/>
          <dgm:chPref val="1"/>
        </dgm:presLayoutVars>
      </dgm:prSet>
      <dgm:spPr/>
    </dgm:pt>
    <dgm:pt modelId="{3FFF79FF-880D-4624-A9F9-6DD2FB629E2F}" type="pres">
      <dgm:prSet presAssocID="{C39B4A24-CB35-46C9-ADE2-72002748C9E5}" presName="sibTrans" presStyleLbl="sibTrans2D1" presStyleIdx="0" presStyleCnt="0"/>
      <dgm:spPr/>
    </dgm:pt>
    <dgm:pt modelId="{46C52ABB-BC2D-42B9-9E10-8C64A37BDC5A}" type="pres">
      <dgm:prSet presAssocID="{D9601AD3-EE53-43D1-A902-F788E1A4438E}" presName="compNode" presStyleCnt="0"/>
      <dgm:spPr/>
    </dgm:pt>
    <dgm:pt modelId="{33ACDB85-822B-4EF9-9C65-C65A67BD3A42}" type="pres">
      <dgm:prSet presAssocID="{D9601AD3-EE53-43D1-A902-F788E1A4438E}" presName="iconBgRect" presStyleLbl="bgShp" presStyleIdx="1" presStyleCnt="2"/>
      <dgm:spPr/>
    </dgm:pt>
    <dgm:pt modelId="{BED49873-8335-4162-A607-AEB952E0AF8F}" type="pres">
      <dgm:prSet presAssocID="{D9601AD3-EE53-43D1-A902-F788E1A4438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6350425F-3F59-4FAD-824B-D63D3E9371EF}" type="pres">
      <dgm:prSet presAssocID="{D9601AD3-EE53-43D1-A902-F788E1A4438E}" presName="spaceRect" presStyleCnt="0"/>
      <dgm:spPr/>
    </dgm:pt>
    <dgm:pt modelId="{9F72880A-F657-4891-B3E8-484A4C222F4C}" type="pres">
      <dgm:prSet presAssocID="{D9601AD3-EE53-43D1-A902-F788E1A4438E}" presName="textRect" presStyleLbl="revTx" presStyleIdx="1" presStyleCnt="2">
        <dgm:presLayoutVars>
          <dgm:chMax val="1"/>
          <dgm:chPref val="1"/>
        </dgm:presLayoutVars>
      </dgm:prSet>
      <dgm:spPr/>
    </dgm:pt>
  </dgm:ptLst>
  <dgm:cxnLst>
    <dgm:cxn modelId="{833FC600-1E27-4FB7-AD00-AA3FAB749565}" srcId="{3B29DF83-BEFD-48A9-A7BE-8367D8F214E5}" destId="{D9601AD3-EE53-43D1-A902-F788E1A4438E}" srcOrd="1" destOrd="0" parTransId="{FF3C31D0-19BF-4723-BD51-6A8BDB4904EF}" sibTransId="{3DB7E65E-EDB2-49E3-BA23-54BADD7FA67B}"/>
    <dgm:cxn modelId="{3A8C750A-4718-4C45-8C3F-E19B82DD146F}" srcId="{3B29DF83-BEFD-48A9-A7BE-8367D8F214E5}" destId="{158BD279-B731-45A1-A10E-39C12F75EEFD}" srcOrd="0" destOrd="0" parTransId="{1CBB8616-2868-40F5-BCA5-7BE64C5E544B}" sibTransId="{C39B4A24-CB35-46C9-ADE2-72002748C9E5}"/>
    <dgm:cxn modelId="{D844C50B-FABB-43EE-B85B-E52F90D390DE}" type="presOf" srcId="{3B29DF83-BEFD-48A9-A7BE-8367D8F214E5}" destId="{4C0FDC32-2C8B-484A-BC3A-6081BE964AB0}" srcOrd="0" destOrd="0" presId="urn:microsoft.com/office/officeart/2018/2/layout/IconCircleList"/>
    <dgm:cxn modelId="{9384313B-A56F-4784-8090-C5E334FB50CA}" type="presOf" srcId="{D9601AD3-EE53-43D1-A902-F788E1A4438E}" destId="{9F72880A-F657-4891-B3E8-484A4C222F4C}" srcOrd="0" destOrd="0" presId="urn:microsoft.com/office/officeart/2018/2/layout/IconCircleList"/>
    <dgm:cxn modelId="{5B52CAE6-9B2A-4842-B24F-1D5EEBB4B065}" type="presOf" srcId="{158BD279-B731-45A1-A10E-39C12F75EEFD}" destId="{5CC9E631-9153-4B0F-836F-BEE74A3A1621}" srcOrd="0" destOrd="0" presId="urn:microsoft.com/office/officeart/2018/2/layout/IconCircleList"/>
    <dgm:cxn modelId="{CA1A6FE9-4A29-49EB-9E6A-1A4A27253190}" type="presOf" srcId="{C39B4A24-CB35-46C9-ADE2-72002748C9E5}" destId="{3FFF79FF-880D-4624-A9F9-6DD2FB629E2F}" srcOrd="0" destOrd="0" presId="urn:microsoft.com/office/officeart/2018/2/layout/IconCircleList"/>
    <dgm:cxn modelId="{D67A7855-9387-42CC-BA25-CEEE6DB26846}" type="presParOf" srcId="{4C0FDC32-2C8B-484A-BC3A-6081BE964AB0}" destId="{27A7E831-A0C0-4ADD-B8A8-57C96A8D28E5}" srcOrd="0" destOrd="0" presId="urn:microsoft.com/office/officeart/2018/2/layout/IconCircleList"/>
    <dgm:cxn modelId="{DC73DBAC-4B72-431B-A4E3-700F3A2A9EC7}" type="presParOf" srcId="{27A7E831-A0C0-4ADD-B8A8-57C96A8D28E5}" destId="{BE9993D0-F37E-4C3B-8CC8-ACC4B58D2AA3}" srcOrd="0" destOrd="0" presId="urn:microsoft.com/office/officeart/2018/2/layout/IconCircleList"/>
    <dgm:cxn modelId="{BB8A57FF-DD40-4C13-B57C-CFA32E7699C0}" type="presParOf" srcId="{BE9993D0-F37E-4C3B-8CC8-ACC4B58D2AA3}" destId="{D2CDF0F2-B3BB-4265-9CD8-486E5B2C4DAD}" srcOrd="0" destOrd="0" presId="urn:microsoft.com/office/officeart/2018/2/layout/IconCircleList"/>
    <dgm:cxn modelId="{2BCAFB54-C0B5-4910-A748-74428D3281F6}" type="presParOf" srcId="{BE9993D0-F37E-4C3B-8CC8-ACC4B58D2AA3}" destId="{31592468-020A-4827-8542-535DF917EF71}" srcOrd="1" destOrd="0" presId="urn:microsoft.com/office/officeart/2018/2/layout/IconCircleList"/>
    <dgm:cxn modelId="{39D9A5F0-D5A4-43F6-A359-D0BBF3635F8D}" type="presParOf" srcId="{BE9993D0-F37E-4C3B-8CC8-ACC4B58D2AA3}" destId="{EC100B2D-7B3C-4D88-BF04-ED8C11A97BEA}" srcOrd="2" destOrd="0" presId="urn:microsoft.com/office/officeart/2018/2/layout/IconCircleList"/>
    <dgm:cxn modelId="{10FF276B-BF8E-49F9-AC4F-2C8275A437EE}" type="presParOf" srcId="{BE9993D0-F37E-4C3B-8CC8-ACC4B58D2AA3}" destId="{5CC9E631-9153-4B0F-836F-BEE74A3A1621}" srcOrd="3" destOrd="0" presId="urn:microsoft.com/office/officeart/2018/2/layout/IconCircleList"/>
    <dgm:cxn modelId="{BB0A0751-66B7-4E33-9987-601A1B7D42A9}" type="presParOf" srcId="{27A7E831-A0C0-4ADD-B8A8-57C96A8D28E5}" destId="{3FFF79FF-880D-4624-A9F9-6DD2FB629E2F}" srcOrd="1" destOrd="0" presId="urn:microsoft.com/office/officeart/2018/2/layout/IconCircleList"/>
    <dgm:cxn modelId="{B6A9A35D-08FA-41CF-884F-838178094733}" type="presParOf" srcId="{27A7E831-A0C0-4ADD-B8A8-57C96A8D28E5}" destId="{46C52ABB-BC2D-42B9-9E10-8C64A37BDC5A}" srcOrd="2" destOrd="0" presId="urn:microsoft.com/office/officeart/2018/2/layout/IconCircleList"/>
    <dgm:cxn modelId="{C8E4EAFD-9B14-4478-99DD-06178C357BFB}" type="presParOf" srcId="{46C52ABB-BC2D-42B9-9E10-8C64A37BDC5A}" destId="{33ACDB85-822B-4EF9-9C65-C65A67BD3A42}" srcOrd="0" destOrd="0" presId="urn:microsoft.com/office/officeart/2018/2/layout/IconCircleList"/>
    <dgm:cxn modelId="{538B05D0-8CB8-4444-9546-5BC619EA61D4}" type="presParOf" srcId="{46C52ABB-BC2D-42B9-9E10-8C64A37BDC5A}" destId="{BED49873-8335-4162-A607-AEB952E0AF8F}" srcOrd="1" destOrd="0" presId="urn:microsoft.com/office/officeart/2018/2/layout/IconCircleList"/>
    <dgm:cxn modelId="{4DC901D1-0F02-4218-ACB1-9BCD2081EBDB}" type="presParOf" srcId="{46C52ABB-BC2D-42B9-9E10-8C64A37BDC5A}" destId="{6350425F-3F59-4FAD-824B-D63D3E9371EF}" srcOrd="2" destOrd="0" presId="urn:microsoft.com/office/officeart/2018/2/layout/IconCircleList"/>
    <dgm:cxn modelId="{F417CCAB-6807-4B97-B1C7-ABB3EDCA858B}" type="presParOf" srcId="{46C52ABB-BC2D-42B9-9E10-8C64A37BDC5A}" destId="{9F72880A-F657-4891-B3E8-484A4C222F4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03A48A-2D73-7941-A655-D3B27DB77B7A}">
      <dsp:nvSpPr>
        <dsp:cNvPr id="0" name=""/>
        <dsp:cNvSpPr/>
      </dsp:nvSpPr>
      <dsp:spPr>
        <a:xfrm>
          <a:off x="800" y="458588"/>
          <a:ext cx="3123110" cy="187386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a:t>Key aims of the programme</a:t>
          </a:r>
          <a:endParaRPr lang="en-US" sz="1900" kern="1200"/>
        </a:p>
        <a:p>
          <a:pPr marL="114300" lvl="1" indent="-114300" algn="l" defTabSz="666750">
            <a:lnSpc>
              <a:spcPct val="90000"/>
            </a:lnSpc>
            <a:spcBef>
              <a:spcPct val="0"/>
            </a:spcBef>
            <a:spcAft>
              <a:spcPct val="15000"/>
            </a:spcAft>
            <a:buChar char="•"/>
          </a:pPr>
          <a:r>
            <a:rPr lang="en-GB" sz="1500" kern="1200"/>
            <a:t>Empower teams to oversee the design, delivery and operation </a:t>
          </a:r>
          <a:endParaRPr lang="en-US" sz="1500" kern="1200"/>
        </a:p>
        <a:p>
          <a:pPr marL="114300" lvl="1" indent="-114300" algn="l" defTabSz="666750">
            <a:lnSpc>
              <a:spcPct val="90000"/>
            </a:lnSpc>
            <a:spcBef>
              <a:spcPct val="0"/>
            </a:spcBef>
            <a:spcAft>
              <a:spcPct val="15000"/>
            </a:spcAft>
            <a:buChar char="•"/>
          </a:pPr>
          <a:r>
            <a:rPr lang="en-GB" sz="1500" kern="1200"/>
            <a:t>Raise quality standards at all stages </a:t>
          </a:r>
          <a:endParaRPr lang="en-US" sz="1500" kern="1200"/>
        </a:p>
        <a:p>
          <a:pPr marL="114300" lvl="1" indent="-114300" algn="l" defTabSz="666750">
            <a:lnSpc>
              <a:spcPct val="90000"/>
            </a:lnSpc>
            <a:spcBef>
              <a:spcPct val="0"/>
            </a:spcBef>
            <a:spcAft>
              <a:spcPct val="15000"/>
            </a:spcAft>
            <a:buChar char="•"/>
          </a:pPr>
          <a:r>
            <a:rPr lang="en-GB" sz="1500" kern="1200"/>
            <a:t>Effectively facilitate remedial works where needed</a:t>
          </a:r>
          <a:endParaRPr lang="en-US" sz="1500" kern="1200"/>
        </a:p>
      </dsp:txBody>
      <dsp:txXfrm>
        <a:off x="800" y="458588"/>
        <a:ext cx="3123110" cy="1873866"/>
      </dsp:txXfrm>
    </dsp:sp>
    <dsp:sp modelId="{715EF164-A730-AE43-B3E5-3E3F3CEB105A}">
      <dsp:nvSpPr>
        <dsp:cNvPr id="0" name=""/>
        <dsp:cNvSpPr/>
      </dsp:nvSpPr>
      <dsp:spPr>
        <a:xfrm>
          <a:off x="3436222" y="458588"/>
          <a:ext cx="3123110" cy="187386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a:t>Format</a:t>
          </a:r>
          <a:endParaRPr lang="en-US" sz="1900" kern="1200"/>
        </a:p>
        <a:p>
          <a:pPr marL="114300" lvl="1" indent="-114300" algn="l" defTabSz="666750">
            <a:lnSpc>
              <a:spcPct val="90000"/>
            </a:lnSpc>
            <a:spcBef>
              <a:spcPct val="0"/>
            </a:spcBef>
            <a:spcAft>
              <a:spcPct val="15000"/>
            </a:spcAft>
            <a:buChar char="•"/>
          </a:pPr>
          <a:r>
            <a:rPr lang="en-GB" sz="1500" kern="1200"/>
            <a:t>1.5 days, in-person</a:t>
          </a:r>
          <a:endParaRPr lang="en-US" sz="1500" kern="1200"/>
        </a:p>
        <a:p>
          <a:pPr marL="114300" lvl="1" indent="-114300" algn="l" defTabSz="666750">
            <a:lnSpc>
              <a:spcPct val="90000"/>
            </a:lnSpc>
            <a:spcBef>
              <a:spcPct val="0"/>
            </a:spcBef>
            <a:spcAft>
              <a:spcPct val="15000"/>
            </a:spcAft>
            <a:buChar char="•"/>
          </a:pPr>
          <a:r>
            <a:rPr lang="en-GB" sz="1500" kern="1200"/>
            <a:t>Day 1  Classroom-based, with group exercises; </a:t>
          </a:r>
          <a:endParaRPr lang="en-US" sz="1500" kern="1200"/>
        </a:p>
        <a:p>
          <a:pPr marL="114300" lvl="1" indent="-114300" algn="l" defTabSz="666750">
            <a:lnSpc>
              <a:spcPct val="90000"/>
            </a:lnSpc>
            <a:spcBef>
              <a:spcPct val="0"/>
            </a:spcBef>
            <a:spcAft>
              <a:spcPct val="15000"/>
            </a:spcAft>
            <a:buChar char="•"/>
          </a:pPr>
          <a:r>
            <a:rPr lang="en-GB" sz="1500" kern="1200"/>
            <a:t>Day 2  Site visit to 1-2 local heat pump installations. </a:t>
          </a:r>
          <a:endParaRPr lang="en-US" sz="1500" kern="1200"/>
        </a:p>
      </dsp:txBody>
      <dsp:txXfrm>
        <a:off x="3436222" y="458588"/>
        <a:ext cx="3123110" cy="1873866"/>
      </dsp:txXfrm>
    </dsp:sp>
    <dsp:sp modelId="{BC383FC2-D229-7D46-B66A-427FB993B25D}">
      <dsp:nvSpPr>
        <dsp:cNvPr id="0" name=""/>
        <dsp:cNvSpPr/>
      </dsp:nvSpPr>
      <dsp:spPr>
        <a:xfrm>
          <a:off x="1718511" y="2644765"/>
          <a:ext cx="3123110" cy="187386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Share resources for onward learning and reference</a:t>
          </a:r>
          <a:endParaRPr lang="en-US" sz="1900" kern="1200"/>
        </a:p>
      </dsp:txBody>
      <dsp:txXfrm>
        <a:off x="1718511" y="2644765"/>
        <a:ext cx="3123110" cy="1873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DF0F2-B3BB-4265-9CD8-486E5B2C4DAD}">
      <dsp:nvSpPr>
        <dsp:cNvPr id="0" name=""/>
        <dsp:cNvSpPr/>
      </dsp:nvSpPr>
      <dsp:spPr>
        <a:xfrm>
          <a:off x="460676" y="978949"/>
          <a:ext cx="1252002" cy="125200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592468-020A-4827-8542-535DF917EF71}">
      <dsp:nvSpPr>
        <dsp:cNvPr id="0" name=""/>
        <dsp:cNvSpPr/>
      </dsp:nvSpPr>
      <dsp:spPr>
        <a:xfrm>
          <a:off x="723596" y="1241870"/>
          <a:ext cx="726161" cy="7261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C9E631-9153-4B0F-836F-BEE74A3A1621}">
      <dsp:nvSpPr>
        <dsp:cNvPr id="0" name=""/>
        <dsp:cNvSpPr/>
      </dsp:nvSpPr>
      <dsp:spPr>
        <a:xfrm>
          <a:off x="1980964" y="978949"/>
          <a:ext cx="2951147" cy="125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dirty="0"/>
            <a:t>Guidance and specification critical at design stage </a:t>
          </a:r>
          <a:endParaRPr lang="en-US" sz="2400" kern="1200" dirty="0"/>
        </a:p>
      </dsp:txBody>
      <dsp:txXfrm>
        <a:off x="1980964" y="978949"/>
        <a:ext cx="2951147" cy="1252002"/>
      </dsp:txXfrm>
    </dsp:sp>
    <dsp:sp modelId="{33ACDB85-822B-4EF9-9C65-C65A67BD3A42}">
      <dsp:nvSpPr>
        <dsp:cNvPr id="0" name=""/>
        <dsp:cNvSpPr/>
      </dsp:nvSpPr>
      <dsp:spPr>
        <a:xfrm>
          <a:off x="5446327" y="978949"/>
          <a:ext cx="1252002" cy="125200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D49873-8335-4162-A607-AEB952E0AF8F}">
      <dsp:nvSpPr>
        <dsp:cNvPr id="0" name=""/>
        <dsp:cNvSpPr/>
      </dsp:nvSpPr>
      <dsp:spPr>
        <a:xfrm>
          <a:off x="5709248" y="1241870"/>
          <a:ext cx="726161" cy="7261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72880A-F657-4891-B3E8-484A4C222F4C}">
      <dsp:nvSpPr>
        <dsp:cNvPr id="0" name=""/>
        <dsp:cNvSpPr/>
      </dsp:nvSpPr>
      <dsp:spPr>
        <a:xfrm>
          <a:off x="6966615" y="978949"/>
          <a:ext cx="2951147" cy="1252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dirty="0"/>
            <a:t>Need skilled individuals to quality assure this phase </a:t>
          </a:r>
          <a:endParaRPr lang="en-US" sz="2400" kern="1200" dirty="0"/>
        </a:p>
      </dsp:txBody>
      <dsp:txXfrm>
        <a:off x="6966615" y="978949"/>
        <a:ext cx="2951147" cy="12520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08.419"/>
    </inkml:context>
    <inkml:brush xml:id="br0">
      <inkml:brushProperty name="width" value="0.2" units="cm"/>
      <inkml:brushProperty name="height" value="0.2" units="cm"/>
      <inkml:brushProperty name="color" value="#CC0066"/>
    </inkml:brush>
  </inkml:definitions>
  <inkml:trace contextRef="#ctx0" brushRef="#br0">1312 0 24575,'-169'4'0,"-289"52"0,456-56 0,-140 31 0,109-21 0,1 1 0,-41 21 0,31-10 0,1 2 0,1 2 0,1 2 0,-50 48 0,68-55 0,-1-1 0,-28 36 0,45-49 0,-2 0 0,4 1 0,-2 0 0,0 1 0,0-1 0,2 2 0,-1-2 0,1 1 0,-4 15 0,3 0 0,0 0 0,0 44 0,5 49 0,1-63 0,-2-21 0,2 1 0,1-1 0,2 0 0,0 0 0,1 0 0,1-2 0,15 39 0,-7-30 0,2 0 0,2-2 0,1-1 0,47 65 0,113 122 0,-120-156 0,4-2 0,71 57 0,-120-112 0,0-1 0,0-1 0,1-1 0,0 1 0,0-2 0,0-2 0,2 1 0,21 3 0,35 0 0,0-3 0,84-6 0,-124-3 0,1-2 0,52-13 0,65-33 0,-95 31 0,-3 2 0,97-51 0,-136 61 0,0-2 0,0-1 0,-1 0 0,0 0 0,0-2 0,-1 0 0,-1-1 0,1-2 0,-3 1 0,17-25 0,-16 19 0,-2 1 0,0-1 0,-1-1 0,-1 1 0,0-1 0,7-46 0,-9 30 0,-2-1 0,0 0 0,-3-52 0,-4-90 0,3 162 0,-2 0 0,1 2 0,-3-2 0,-5-23 0,-27-67 0,33 101 0,-53-128 0,47 115 0,-3-1 0,2 0 0,-29-32 0,26 39 0,-1 1 0,0 2 0,0-1 0,-20-9 0,15 6 0,-26-21 0,17 11 0,-58-40 0,52 41-455,2-1 0,-63-60 0,69 55-6371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11.171"/>
    </inkml:context>
    <inkml:brush xml:id="br0">
      <inkml:brushProperty name="width" value="0.2" units="cm"/>
      <inkml:brushProperty name="height" value="0.2" units="cm"/>
      <inkml:brushProperty name="color" value="#CC0066"/>
    </inkml:brush>
  </inkml:definitions>
  <inkml:trace contextRef="#ctx0" brushRef="#br0">138 89 24575,'-1'1'0,"1"1"0,0 0 0,-1-1 0,-1 1 0,2 1 0,-1-2 0,0 0 0,0 1 0,1-1 0,-2 1 0,1 0 0,-1 0 0,2-1 0,-4 1 0,-2 5 0,-1 4 0,0 0 0,1-1 0,0 0 0,-1 2 0,2 2 0,1-3 0,0 2 0,-6 24 0,2 6 0,-5 59 0,9-70 0,-6 190 0,7-116 0,-7 47 0,-2 32 0,12 41 0,1-117 0,-1-101 0,0-1 0,0 0 0,0 0 0,2 2 0,-2-2 0,1 0 0,1 0 0,0 0 0,-1 0 0,3 0 0,-2-1 0,1 2 0,-1-3 0,2 1 0,4 8 0,27 40 0,-5-5 0,2-2 0,47 54 0,-73-95 0,69 69 0,-67-67 0,3 0 0,-1-2 0,0 1 0,1-1 0,-1 0 0,16 4 0,61 9 0,-42-10 0,38 5 0,107 3 0,85-17 0,-153-2 0,-80 4 0,-9-2 0,64-8 0,-87 8 0,0-3 0,0 0 0,-1 0 0,1-2 0,0 1 0,-1-1 0,1-1 0,-2 0 0,1 1 0,13-14 0,-4-2 0,-1 0 0,0 1 0,-1-3 0,-1-2 0,-2 0 0,1 0 0,-2 0 0,0-1 0,-3-1 0,1 0 0,12-55 0,-17 48 0,-1-1 0,2-61 0,-9-71 0,0 76 0,3 57 0,-2-3 0,-3 2 0,1 0 0,-3 0 0,1 0 0,-4 1 0,1 0 0,-26-58 0,-117-240 0,54 153 0,80 149 0,-1 3 0,-2-1 0,-42-41 0,56 62 0,-1-1 0,-1 1 0,1 2 0,-1-3 0,0 3 0,0 0 0,0 1 0,-1-1 0,1 2 0,-1 0 0,0 1 0,-12-3 0,-119-16 0,88 9 0,-60 0 0,84 10 0,-3 1 0,-38 3 0,62-1 0,-2 0 0,1 2 0,1-1 0,-1 0 0,0 2 0,0-1 0,1 2 0,-15 8 0,-19 27 0,34-31 0,-1-1 0,0 0 0,0 1 0,-1-3 0,1 1 0,-12 4 0,-89 29 0,3 1 0,102-40-72,3 0 1,-1 0-1,1 0 0,-1 1 0,1 0 0,-1-1 0,0 1 0,1 0 1,0 0-1,-1 1 0,2-1 0,-2 0 0,2 1 0,-2-1 0,1 1 1,1 1-1,-1-2 0,-1 5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28.647"/>
    </inkml:context>
    <inkml:brush xml:id="br0">
      <inkml:brushProperty name="width" value="0.2" units="cm"/>
      <inkml:brushProperty name="height" value="0.2" units="cm"/>
      <inkml:brushProperty name="color" value="#CC0066"/>
    </inkml:brush>
  </inkml:definitions>
  <inkml:trace contextRef="#ctx0" brushRef="#br0">3368 198 24575,'-3'0'0,"0"-1"0,0 1 0,0-1 0,0 0 0,-5-2 0,-6-1 0,-132-30-687,-11-3-592,7-2 75,-1 7-1,-3 10 1,-164-1-1,-123 27 1205,86 42 0,142-14 0,178-26 841,1 0-1,-1 4 0,2 1 0,0 1 1,-1 3-1,-36 22 0,-43 36-168,-7 5-442,84-57-230,-92 46 0,-48 17 0,54-25 0,-75 28-1365,117-51-5461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30.172"/>
    </inkml:context>
    <inkml:brush xml:id="br0">
      <inkml:brushProperty name="width" value="0.2" units="cm"/>
      <inkml:brushProperty name="height" value="0.2" units="cm"/>
      <inkml:brushProperty name="color" value="#CC0066"/>
    </inkml:brush>
  </inkml:definitions>
  <inkml:trace contextRef="#ctx0" brushRef="#br0">24 0 24575,'-12'285'0,"1"16"0,12-142 0,-1-156 0,0-1 0,0 1 0,0 0 0,0-1 0,0 0 0,0 2 0,2-2 0,-2 1 0,0-1 0,1 2 0,-1-2 0,2 0 0,0 0 0,-2 1 0,1-1 0,0 0 0,1 0 0,-1 0 0,1-1 0,-1 2 0,1-1 0,0-1 0,-1 1 0,1-1 0,1 1 0,-2-1 0,1 1 0,0-1 0,1 0 0,2 0 0,6 4 0,0-1 0,2-1 0,-1-1 0,18 1 0,-15-2 0,446 26 0,-408-28-1365,-33 1-5461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33.724"/>
    </inkml:context>
    <inkml:brush xml:id="br0">
      <inkml:brushProperty name="width" value="0.2" units="cm"/>
      <inkml:brushProperty name="height" value="0.2" units="cm"/>
      <inkml:brushProperty name="color" value="#CC0066"/>
    </inkml:brush>
  </inkml:definitions>
  <inkml:trace contextRef="#ctx0" brushRef="#br0">0 0 24575,'6'9'0,"0"0"0,0 0 0,2 0 0,8 9 0,11 11 0,-11-6 0,-2-1 0,1 2 0,12 28 0,30 82 0,-48-114 0,83 251 0,-22-61 0,-40-126 0,-3 0 0,-2 3 0,15 91 0,3 201 0,-19-127 0,-16-177 0,6 24 0,2 160 0,-5 59 0,0-14 0,-11 981 0,-2-1260 0,1 1 0,-7 31 0,-2 21 0,10-78 1,-1 13-457,-1 1 1,-2 14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09:05:34.878"/>
    </inkml:context>
    <inkml:brush xml:id="br0">
      <inkml:brushProperty name="width" value="0.2" units="cm"/>
      <inkml:brushProperty name="height" value="0.2" units="cm"/>
      <inkml:brushProperty name="color" value="#CC0066"/>
    </inkml:brush>
  </inkml:definitions>
  <inkml:trace contextRef="#ctx0" brushRef="#br0">0 220 24575,'3'1'0,"-2"-1"0,2 1 0,-1 0 0,0-1 0,0 1 0,0 1 0,1-2 0,-1 2 0,-1-1 0,1 0 0,1 1 0,-3 0 0,2 0 0,1-1 0,-2 1 0,1 0 0,-1 1 0,3 3 0,2 5 0,0 2 0,7 14 0,-12-24 0,36 92 0,-22-52 0,34 71 0,-44-107 0,-2-1 0,1 0 0,1-1 0,0 1 0,-1-1 0,9 8 0,1-3 0,17 12 0,-15-13 0,27 28 0,-42-36 0,-1-1 0,1 1 0,0-1 0,0 1 0,-1-1 0,0 0 0,1 0 0,0 0 0,-1 0 0,2 0 0,-1 0 0,-1 0 0,0 0 0,1 0 0,0 0 0,-1 0 0,1 0 0,0 0 0,0-1 0,-1 1 0,1 0 0,-1-1 0,1 1 0,0-1 0,-1 0 0,1 1 0,0-1 0,-1 1 0,1 0 0,0-2 0,3-1 0,-2-3 0,1 3 0,-1 0 0,2-7 0,-3 8 0,7-12 0,-1 0 0,1 1 0,0 0 0,1 1 0,0 0 0,17-16 0,-2 6 0,-1-1 0,0-1 0,-2-2 0,0 0 0,-3-2 0,1 0 0,21-42 0,-21 29 0,1-3 0,35-57 0,-4 31 263,-20 28-1891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26T10:14:58.853"/>
    </inkml:context>
    <inkml:brush xml:id="br0">
      <inkml:brushProperty name="width" value="0.1" units="cm"/>
      <inkml:brushProperty name="height" value="0.1" units="cm"/>
      <inkml:brushProperty name="color" value="#33CCFF"/>
    </inkml:brush>
  </inkml:definitions>
  <inkml:trace contextRef="#ctx0" brushRef="#br0">33849 10231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16.993"/>
    </inkml:context>
    <inkml:brush xml:id="br0">
      <inkml:brushProperty name="width" value="0.035" units="cm"/>
      <inkml:brushProperty name="height" value="0.035" units="cm"/>
    </inkml:brush>
  </inkml:definitions>
  <inkml:trace contextRef="#ctx0" brushRef="#br0">1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0.315"/>
    </inkml:context>
    <inkml:brush xml:id="br0">
      <inkml:brushProperty name="width" value="0.035" units="cm"/>
      <inkml:brushProperty name="height" value="0.035" units="cm"/>
    </inkml:brush>
  </inkml:definitions>
  <inkml:trace contextRef="#ctx0" brushRef="#br0">11 1 23206,'-11'313'0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2.468"/>
    </inkml:context>
    <inkml:brush xml:id="br0">
      <inkml:brushProperty name="width" value="0.035" units="cm"/>
      <inkml:brushProperty name="height" value="0.035" units="cm"/>
    </inkml:brush>
  </inkml:definitions>
  <inkml:trace contextRef="#ctx0" brushRef="#br0">0 0 24575,'4'0'0,"4"0"0,5 0 0,1 0 0,2 0 0,0 0 0,-1 0 0,1 0 0,-1 0 0,0 0 0,-3 0 0,0 0 0,0 0 0,-2 0 0,3 0 0,1 0 0,-3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3.838"/>
    </inkml:context>
    <inkml:brush xml:id="br0">
      <inkml:brushProperty name="width" value="0.035" units="cm"/>
      <inkml:brushProperty name="height" value="0.035" units="cm"/>
    </inkml:brush>
  </inkml:definitions>
  <inkml:trace contextRef="#ctx0" brushRef="#br0">130 11 24575,'-2'-2'0,"-3"0"0,-1-1 0,-3 2 0,-1 0 0,-2 0 0,-3 0 0,1 1 0,-1 0 0,-1 0 0,1 0 0,4 1-8191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35.242"/>
    </inkml:context>
    <inkml:brush xml:id="br0">
      <inkml:brushProperty name="width" value="0.035" units="cm"/>
      <inkml:brushProperty name="height" value="0.035" units="cm"/>
    </inkml:brush>
  </inkml:definitions>
  <inkml:trace contextRef="#ctx0" brushRef="#br0">31 19 24575,'0'-1'0,"-1"-1"0,-1 1 0,-1 1 0,-2-2 0,0 0 0,0 0 0,0-2 0,1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5.024"/>
    </inkml:context>
    <inkml:brush xml:id="br0">
      <inkml:brushProperty name="width" value="0.035" units="cm"/>
      <inkml:brushProperty name="height" value="0.035" units="cm"/>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6.648"/>
    </inkml:context>
    <inkml:brush xml:id="br0">
      <inkml:brushProperty name="width" value="0.035" units="cm"/>
      <inkml:brushProperty name="height" value="0.035" units="cm"/>
    </inkml:brush>
  </inkml:definitions>
  <inkml:trace contextRef="#ctx0" brushRef="#br0">0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7.210"/>
    </inkml:context>
    <inkml:brush xml:id="br0">
      <inkml:brushProperty name="width" value="0.035" units="cm"/>
      <inkml:brushProperty name="height" value="0.035" units="cm"/>
    </inkml:brush>
  </inkml:definitions>
  <inkml:trace contextRef="#ctx0" brushRef="#br0">0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7.724"/>
    </inkml:context>
    <inkml:brush xml:id="br0">
      <inkml:brushProperty name="width" value="0.035" units="cm"/>
      <inkml:brushProperty name="height" value="0.035" units="cm"/>
    </inkml:brush>
  </inkml:definitions>
  <inkml:trace contextRef="#ctx0" brushRef="#br0">3 1 24575,'-3'0'0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8.186"/>
    </inkml:context>
    <inkml:brush xml:id="br0">
      <inkml:brushProperty name="width" value="0.035" units="cm"/>
      <inkml:brushProperty name="height" value="0.035" units="cm"/>
    </inkml:brush>
  </inkml:definitions>
  <inkml:trace contextRef="#ctx0" brushRef="#br0">0 0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8.710"/>
    </inkml:context>
    <inkml:brush xml:id="br0">
      <inkml:brushProperty name="width" value="0.035" units="cm"/>
      <inkml:brushProperty name="height" value="0.035" units="cm"/>
    </inkml:brush>
  </inkml:definitions>
  <inkml:trace contextRef="#ctx0" brushRef="#br0">0 0 24575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39.139"/>
    </inkml:context>
    <inkml:brush xml:id="br0">
      <inkml:brushProperty name="width" value="0.035" units="cm"/>
      <inkml:brushProperty name="height" value="0.035" units="cm"/>
    </inkml:brush>
  </inkml:definitions>
  <inkml:trace contextRef="#ctx0" brushRef="#br0">0 1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0.349"/>
    </inkml:context>
    <inkml:brush xml:id="br0">
      <inkml:brushProperty name="width" value="0.035" units="cm"/>
      <inkml:brushProperty name="height" value="0.035" units="cm"/>
    </inkml:brush>
  </inkml:definitions>
  <inkml:trace contextRef="#ctx0" brushRef="#br0">1 1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0.953"/>
    </inkml:context>
    <inkml:brush xml:id="br0">
      <inkml:brushProperty name="width" value="0.035" units="cm"/>
      <inkml:brushProperty name="height" value="0.035" units="cm"/>
    </inkml:brush>
  </inkml:definitions>
  <inkml:trace contextRef="#ctx0" brushRef="#br0">1 0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3.529"/>
    </inkml:context>
    <inkml:brush xml:id="br0">
      <inkml:brushProperty name="width" value="0.035" units="cm"/>
      <inkml:brushProperty name="height" value="0.035" units="cm"/>
    </inkml:brush>
  </inkml:definitions>
  <inkml:trace contextRef="#ctx0" brushRef="#br0">1 0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4.275"/>
    </inkml:context>
    <inkml:brush xml:id="br0">
      <inkml:brushProperty name="width" value="0.035" units="cm"/>
      <inkml:brushProperty name="height" value="0.035" units="cm"/>
    </inkml:brush>
  </inkml:definitions>
  <inkml:trace contextRef="#ctx0" brushRef="#br0">1 1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4.753"/>
    </inkml:context>
    <inkml:brush xml:id="br0">
      <inkml:brushProperty name="width" value="0.035" units="cm"/>
      <inkml:brushProperty name="height" value="0.035" units="cm"/>
    </inkml:brush>
  </inkml:definitions>
  <inkml:trace contextRef="#ctx0" brushRef="#br0">1 0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6.407"/>
    </inkml:context>
    <inkml:brush xml:id="br0">
      <inkml:brushProperty name="width" value="0.035" units="cm"/>
      <inkml:brushProperty name="height" value="0.035" units="cm"/>
    </inkml:brush>
  </inkml:definitions>
  <inkml:trace contextRef="#ctx0" brushRef="#br0">1 0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7.121"/>
    </inkml:context>
    <inkml:brush xml:id="br0">
      <inkml:brushProperty name="width" value="0.035" units="cm"/>
      <inkml:brushProperty name="height" value="0.035" units="cm"/>
    </inkml:brush>
  </inkml:definitions>
  <inkml:trace contextRef="#ctx0" brushRef="#br0">0 1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7.683"/>
    </inkml:context>
    <inkml:brush xml:id="br0">
      <inkml:brushProperty name="width" value="0.035" units="cm"/>
      <inkml:brushProperty name="height" value="0.035" units="cm"/>
    </inkml:brush>
  </inkml:definitions>
  <inkml:trace contextRef="#ctx0" brushRef="#br0">0 1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8.193"/>
    </inkml:context>
    <inkml:brush xml:id="br0">
      <inkml:brushProperty name="width" value="0.035" units="cm"/>
      <inkml:brushProperty name="height" value="0.035" units="cm"/>
    </inkml:brush>
  </inkml:definitions>
  <inkml:trace contextRef="#ctx0" brushRef="#br0">1 0 24575,'0'0'-8191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8.797"/>
    </inkml:context>
    <inkml:brush xml:id="br0">
      <inkml:brushProperty name="width" value="0.035" units="cm"/>
      <inkml:brushProperty name="height" value="0.035" units="cm"/>
    </inkml:brush>
  </inkml:definitions>
  <inkml:trace contextRef="#ctx0" brushRef="#br0">0 6 24575,'3'-2'0,"0"-2"0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9.082"/>
    </inkml:context>
    <inkml:brush xml:id="br0">
      <inkml:brushProperty name="width" value="0.035" units="cm"/>
      <inkml:brushProperty name="height" value="0.035" units="cm"/>
    </inkml:brush>
  </inkml:definitions>
  <inkml:trace contextRef="#ctx0" brushRef="#br0">0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0.592"/>
    </inkml:context>
    <inkml:brush xml:id="br0">
      <inkml:brushProperty name="width" value="0.035" units="cm"/>
      <inkml:brushProperty name="height" value="0.035" units="cm"/>
    </inkml:brush>
  </inkml:definitions>
  <inkml:trace contextRef="#ctx0" brushRef="#br0">0 1 24575,'0'0'-8191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1.431"/>
    </inkml:context>
    <inkml:brush xml:id="br0">
      <inkml:brushProperty name="width" value="0.035" units="cm"/>
      <inkml:brushProperty name="height" value="0.035" units="cm"/>
    </inkml:brush>
  </inkml:definitions>
  <inkml:trace contextRef="#ctx0" brushRef="#br0">0 1 24575,'0'0'-8191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1.955"/>
    </inkml:context>
    <inkml:brush xml:id="br0">
      <inkml:brushProperty name="width" value="0.035" units="cm"/>
      <inkml:brushProperty name="height" value="0.035" units="cm"/>
    </inkml:brush>
  </inkml:definitions>
  <inkml:trace contextRef="#ctx0" brushRef="#br0">0 1 24575,'0'0'-8191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2.399"/>
    </inkml:context>
    <inkml:brush xml:id="br0">
      <inkml:brushProperty name="width" value="0.035" units="cm"/>
      <inkml:brushProperty name="height" value="0.035" units="cm"/>
    </inkml:brush>
  </inkml:definitions>
  <inkml:trace contextRef="#ctx0" brushRef="#br0">0 1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49.577"/>
    </inkml:context>
    <inkml:brush xml:id="br0">
      <inkml:brushProperty name="width" value="0.035" units="cm"/>
      <inkml:brushProperty name="height" value="0.035" units="cm"/>
    </inkml:brush>
  </inkml:definitions>
  <inkml:trace contextRef="#ctx0" brushRef="#br0">0 3 24575,'0'-2'0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2.342"/>
    </inkml:context>
    <inkml:brush xml:id="br0">
      <inkml:brushProperty name="width" value="0.035" units="cm"/>
      <inkml:brushProperty name="height" value="0.035" units="cm"/>
    </inkml:brush>
  </inkml:definitions>
  <inkml:trace contextRef="#ctx0" brushRef="#br0">0 1 24575,'0'0'-8191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3.515"/>
    </inkml:context>
    <inkml:brush xml:id="br0">
      <inkml:brushProperty name="width" value="0.035" units="cm"/>
      <inkml:brushProperty name="height" value="0.035" units="cm"/>
    </inkml:brush>
  </inkml:definitions>
  <inkml:trace contextRef="#ctx0" brushRef="#br0">0 0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4.087"/>
    </inkml:context>
    <inkml:brush xml:id="br0">
      <inkml:brushProperty name="width" value="0.035" units="cm"/>
      <inkml:brushProperty name="height" value="0.035" units="cm"/>
    </inkml:brush>
  </inkml:definitions>
  <inkml:trace contextRef="#ctx0" brushRef="#br0">0 0 24575,'0'0'-8191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5.198"/>
    </inkml:context>
    <inkml:brush xml:id="br0">
      <inkml:brushProperty name="width" value="0.035" units="cm"/>
      <inkml:brushProperty name="height" value="0.035" units="cm"/>
    </inkml:brush>
  </inkml:definitions>
  <inkml:trace contextRef="#ctx0" brushRef="#br0">6 0 24575,'-2'0'0,"-2"0"0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7.141"/>
    </inkml:context>
    <inkml:brush xml:id="br0">
      <inkml:brushProperty name="width" value="0.035" units="cm"/>
      <inkml:brushProperty name="height" value="0.035" units="cm"/>
    </inkml:brush>
  </inkml:definitions>
  <inkml:trace contextRef="#ctx0" brushRef="#br0">1 1 24575,'0'0'-8191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8.001"/>
    </inkml:context>
    <inkml:brush xml:id="br0">
      <inkml:brushProperty name="width" value="0.035" units="cm"/>
      <inkml:brushProperty name="height" value="0.035" units="cm"/>
    </inkml:brush>
  </inkml:definitions>
  <inkml:trace contextRef="#ctx0" brushRef="#br0">1 1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59.483"/>
    </inkml:context>
    <inkml:brush xml:id="br0">
      <inkml:brushProperty name="width" value="0.035" units="cm"/>
      <inkml:brushProperty name="height" value="0.035" units="cm"/>
    </inkml:brush>
  </inkml:definitions>
  <inkml:trace contextRef="#ctx0" brushRef="#br0">1 122 24575,'2'0'0,"0"-3"0,1 0 0,-1-6 0,0-3 0,-2 0 0,0 0 0,0-3 0,0 1 0,0 0 0,0-1 0,0 2-8191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1.410"/>
    </inkml:context>
    <inkml:brush xml:id="br0">
      <inkml:brushProperty name="width" value="0.035" units="cm"/>
      <inkml:brushProperty name="height" value="0.035" units="cm"/>
    </inkml:brush>
  </inkml:definitions>
  <inkml:trace contextRef="#ctx0" brushRef="#br0">0 83 24575,'0'-3'0,"0"-3"0,0-3 0,0-1 0,0-3 0,0-2 0,0 0 0,0 4-8191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3.525"/>
    </inkml:context>
    <inkml:brush xml:id="br0">
      <inkml:brushProperty name="width" value="0.035" units="cm"/>
      <inkml:brushProperty name="height" value="0.035" units="cm"/>
    </inkml:brush>
  </inkml:definitions>
  <inkml:trace contextRef="#ctx0" brushRef="#br0">0 3 24575,'0'-2'0,"4"1"0,3 4 0,0 1 0,0 3 0,-1 2 0,0 3 0,-1 2 0,1-3-8191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4.514"/>
    </inkml:context>
    <inkml:brush xml:id="br0">
      <inkml:brushProperty name="width" value="0.035" units="cm"/>
      <inkml:brushProperty name="height" value="0.035" units="cm"/>
    </inkml:brush>
  </inkml:definitions>
  <inkml:trace contextRef="#ctx0" brushRef="#br0">0 0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4.847"/>
    </inkml:context>
    <inkml:brush xml:id="br0">
      <inkml:brushProperty name="width" value="0.035" units="cm"/>
      <inkml:brushProperty name="height" value="0.035" units="cm"/>
    </inkml:brush>
  </inkml:definitions>
  <inkml:trace contextRef="#ctx0" brushRef="#br0">1 0 24575,'0'0'-8191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5.261"/>
    </inkml:context>
    <inkml:brush xml:id="br0">
      <inkml:brushProperty name="width" value="0.035" units="cm"/>
      <inkml:brushProperty name="height" value="0.035" units="cm"/>
    </inkml:brush>
  </inkml:definitions>
  <inkml:trace contextRef="#ctx0" brushRef="#br0">1 1 24575,'0'0'-8191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06.967"/>
    </inkml:context>
    <inkml:brush xml:id="br0">
      <inkml:brushProperty name="width" value="0.035" units="cm"/>
      <inkml:brushProperty name="height" value="0.035" units="cm"/>
    </inkml:brush>
  </inkml:definitions>
  <inkml:trace contextRef="#ctx0" brushRef="#br0">1 0 24575,'0'0'-8191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0.235"/>
    </inkml:context>
    <inkml:brush xml:id="br0">
      <inkml:brushProperty name="width" value="0.035" units="cm"/>
      <inkml:brushProperty name="height" value="0.035" units="cm"/>
    </inkml:brush>
  </inkml:definitions>
  <inkml:trace contextRef="#ctx0" brushRef="#br0">1 0 24575,'0'0'-8191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0.602"/>
    </inkml:context>
    <inkml:brush xml:id="br0">
      <inkml:brushProperty name="width" value="0.035" units="cm"/>
      <inkml:brushProperty name="height" value="0.035" units="cm"/>
    </inkml:brush>
  </inkml:definitions>
  <inkml:trace contextRef="#ctx0" brushRef="#br0">1 0 24575,'0'0'-8191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0.887"/>
    </inkml:context>
    <inkml:brush xml:id="br0">
      <inkml:brushProperty name="width" value="0.035" units="cm"/>
      <inkml:brushProperty name="height" value="0.035" units="cm"/>
    </inkml:brush>
  </inkml:definitions>
  <inkml:trace contextRef="#ctx0" brushRef="#br0">0 0 24575,'1'0'0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1.094"/>
    </inkml:context>
    <inkml:brush xml:id="br0">
      <inkml:brushProperty name="width" value="0.035" units="cm"/>
      <inkml:brushProperty name="height" value="0.035" units="cm"/>
    </inkml:brush>
  </inkml:definitions>
  <inkml:trace contextRef="#ctx0" brushRef="#br0">1 0 24575,'0'0'-8191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1.603"/>
    </inkml:context>
    <inkml:brush xml:id="br0">
      <inkml:brushProperty name="width" value="0.035" units="cm"/>
      <inkml:brushProperty name="height" value="0.035" units="cm"/>
    </inkml:brush>
  </inkml:definitions>
  <inkml:trace contextRef="#ctx0" brushRef="#br0">0 0 24575,'0'0'-8191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2.017"/>
    </inkml:context>
    <inkml:brush xml:id="br0">
      <inkml:brushProperty name="width" value="0.035" units="cm"/>
      <inkml:brushProperty name="height" value="0.035" units="cm"/>
    </inkml:brush>
  </inkml:definitions>
  <inkml:trace contextRef="#ctx0" brushRef="#br0">0 0 24575,'0'0'-8191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4.010"/>
    </inkml:context>
    <inkml:brush xml:id="br0">
      <inkml:brushProperty name="width" value="0.035" units="cm"/>
      <inkml:brushProperty name="height" value="0.035" units="cm"/>
    </inkml:brush>
  </inkml:definitions>
  <inkml:trace contextRef="#ctx0" brushRef="#br0">1 0 24575,'0'0'-8191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4.551"/>
    </inkml:context>
    <inkml:brush xml:id="br0">
      <inkml:brushProperty name="width" value="0.035" units="cm"/>
      <inkml:brushProperty name="height" value="0.035" units="cm"/>
    </inkml:brush>
  </inkml:definitions>
  <inkml:trace contextRef="#ctx0" brushRef="#br0">1 0 24575,'0'0'-8191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4.917"/>
    </inkml:context>
    <inkml:brush xml:id="br0">
      <inkml:brushProperty name="width" value="0.035" units="cm"/>
      <inkml:brushProperty name="height" value="0.035" units="cm"/>
    </inkml:brush>
  </inkml:definitions>
  <inkml:trace contextRef="#ctx0" brushRef="#br0">1 0 24575,'0'0'-8191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5.222"/>
    </inkml:context>
    <inkml:brush xml:id="br0">
      <inkml:brushProperty name="width" value="0.035" units="cm"/>
      <inkml:brushProperty name="height" value="0.035" units="cm"/>
    </inkml:brush>
  </inkml:definitions>
  <inkml:trace contextRef="#ctx0" brushRef="#br0">1 1 24575,'0'-1'0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7.046"/>
    </inkml:context>
    <inkml:brush xml:id="br0">
      <inkml:brushProperty name="width" value="0.035" units="cm"/>
      <inkml:brushProperty name="height" value="0.035" units="cm"/>
    </inkml:brush>
  </inkml:definitions>
  <inkml:trace contextRef="#ctx0" brushRef="#br0">1 1 24575,'0'0'-8191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18.062"/>
    </inkml:context>
    <inkml:brush xml:id="br0">
      <inkml:brushProperty name="width" value="0.035" units="cm"/>
      <inkml:brushProperty name="height" value="0.035" units="cm"/>
    </inkml:brush>
  </inkml:definitions>
  <inkml:trace contextRef="#ctx0" brushRef="#br0">1 0 24575,'0'0'-8191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20.705"/>
    </inkml:context>
    <inkml:brush xml:id="br0">
      <inkml:brushProperty name="width" value="0.035" units="cm"/>
      <inkml:brushProperty name="height" value="0.035" units="cm"/>
    </inkml:brush>
  </inkml:definitions>
  <inkml:trace contextRef="#ctx0" brushRef="#br0">90 18 24575,'-4'-2'0,"2"1"0,-1 0 0,1-1 0,-2 2 0,1-1 0,-5 0 0,-3-2 0,7 1 20,0 2 0,0-1 0,1 0 0,-1 0 0,-5 0 0,8 1-107,-1 0-1,0 0 1,1 1 0,0-1-1,-1 1 1,1-1 0,-1 1-1,0-1 1,2 1-1,-2-1 1,1 1 0,-1 0-1,0 0 1,2 0 0,-1 0-1,-2 1 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30.039"/>
    </inkml:context>
    <inkml:brush xml:id="br0">
      <inkml:brushProperty name="width" value="0.035" units="cm"/>
      <inkml:brushProperty name="height" value="0.035" units="cm"/>
    </inkml:brush>
  </inkml:definitions>
  <inkml:trace contextRef="#ctx0" brushRef="#br0">1 0 24575,'0'1'0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31.398"/>
    </inkml:context>
    <inkml:brush xml:id="br0">
      <inkml:brushProperty name="width" value="0.035" units="cm"/>
      <inkml:brushProperty name="height" value="0.035" units="cm"/>
    </inkml:brush>
  </inkml:definitions>
  <inkml:trace contextRef="#ctx0" brushRef="#br0">1 0 24575,'0'0'-8191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43.731"/>
    </inkml:context>
    <inkml:brush xml:id="br0">
      <inkml:brushProperty name="width" value="0.035" units="cm"/>
      <inkml:brushProperty name="height" value="0.035" units="cm"/>
    </inkml:brush>
  </inkml:definitions>
  <inkml:trace contextRef="#ctx0" brushRef="#br0">0 134 24575,'93'-1'0,"-92"1"0,0 0 0,1 0 0,0-1 0,0 0 0,-1 1 0,0-1 0,1 0 0,0 0 0,-1 0 0,0-1 0,0 2 0,0-1 0,3-3 0,16-20 0,-11 12 0,-6 8-85,0 1 0,0-2-1,-1 0 1,1 1 0,-1-1-1,0 1 1,-1 0 0,1-2-1,0 1 1,-1 1 0,0-2-1,-1 2 1,1-1 0,-1-1-1,-1-7 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45.908"/>
    </inkml:context>
    <inkml:brush xml:id="br0">
      <inkml:brushProperty name="width" value="0.035" units="cm"/>
      <inkml:brushProperty name="height" value="0.035" units="cm"/>
    </inkml:brush>
  </inkml:definitions>
  <inkml:trace contextRef="#ctx0" brushRef="#br0">49 191 24575,'0'-12'0,"-1"1"0,-1-1 0,1 1 0,-8-21 0,4 19 0,4 11 0,0 0 0,0 1 0,0-1 0,0 0 0,1 0 0,0 0 0,-1 0 0,1 1 0,0-2 0,0-2 0,0 0 0,-1 0 0,0 0 0,-1 1 0,1-2 0,0 2 0,0-1 0,-5-4 0,-2-15 0,4 16-1365</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5.043"/>
    </inkml:context>
    <inkml:brush xml:id="br0">
      <inkml:brushProperty name="width" value="0.035" units="cm"/>
      <inkml:brushProperty name="height" value="0.035" units="cm"/>
    </inkml:brush>
  </inkml:definitions>
  <inkml:trace contextRef="#ctx0" brushRef="#br0">1 1 24575,'0'0'-8191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6.968"/>
    </inkml:context>
    <inkml:brush xml:id="br0">
      <inkml:brushProperty name="width" value="0.035" units="cm"/>
      <inkml:brushProperty name="height" value="0.035" units="cm"/>
    </inkml:brush>
  </inkml:definitions>
  <inkml:trace contextRef="#ctx0" brushRef="#br0">0 1 24575,'0'0'-8191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2:28.272"/>
    </inkml:context>
    <inkml:brush xml:id="br0">
      <inkml:brushProperty name="width" value="0.035" units="cm"/>
      <inkml:brushProperty name="height" value="0.035" units="cm"/>
    </inkml:brush>
  </inkml:definitions>
  <inkml:trace contextRef="#ctx0" brushRef="#br0">1 1 24575,'0'0'-8191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0:23:49.252"/>
    </inkml:context>
    <inkml:brush xml:id="br0">
      <inkml:brushProperty name="width" value="0.035" units="cm"/>
      <inkml:brushProperty name="height" value="0.035" units="cm"/>
    </inkml:brush>
  </inkml:definitions>
  <inkml:trace contextRef="#ctx0" brushRef="#br0">0 0 24575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7T15:46:35.305"/>
    </inkml:context>
    <inkml:brush xml:id="br0">
      <inkml:brushProperty name="width" value="0.05" units="cm"/>
      <inkml:brushProperty name="height" value="0.05" units="cm"/>
    </inkml:brush>
  </inkml:definitions>
  <inkml:trace contextRef="#ctx0" brushRef="#br0">0 69 24575,'1'0'0,"-1"-1"0,0 0 0,0 1 0,1 0 0,-1 0 0,0-1 0,0 1 0,0 0 0,0-1 0,1 1 0,-1-1 0,1 1 0,-1 0 0,1-1 0,-1 1 0,1 0 0,-1 0 0,0 0 0,0 0 0,1 0 0,0 0 0,-1-1 0,2 1 0,12-3 0,-11 2 0,38-4 0,0 1 0,0 3 0,43 2 0,-12 1 0,873-2 0,-924-2-10,0 0-1,0-1 0,-1-2 1,0-1-1,23-8 0,0 1-1290,-25 8-5525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30T13:48:21.936"/>
    </inkml:context>
    <inkml:brush xml:id="br0">
      <inkml:brushProperty name="width" value="0.35" units="cm"/>
      <inkml:brushProperty name="height" value="0.35" units="cm"/>
      <inkml:brushProperty name="color" value="#66CC00"/>
    </inkml:brush>
  </inkml:definitions>
  <inkml:trace contextRef="#ctx0" brushRef="#br0">817 0 24575,'-19'17'0,"-33"24"0,10-9 0,-93 90 0,110-97 0,1 2 0,2 0 0,-22 35 0,-48 116 0,2-5 0,-40 52 0,112-196 0,2 0 0,1 1 0,1 0 0,2 1 0,-13 49 0,9 4 0,4 2 0,4-1 0,3 112 0,5-184 0,0 0 0,1 0 0,1 0 0,0-1 0,0 1 0,1 0 0,1-1 0,0 0 0,1 0 0,0 0 0,1-1 0,0 1 0,1-1 0,0-1 0,1 1 0,0-1 0,1-1 0,0 0 0,13 11 0,56 46 0,128 80 0,-160-119 0,0-2 0,1-2 0,2-2 0,90 27 0,487 61 0,-425-81 0,5 9 0,-109-18 0,2-3 0,130 3 0,-171-20 0,0-2 0,72-13 0,-92 9 0,0-3 0,-1-1 0,0-1 0,50-25 0,-37 11 0,0-2 0,-2-2 0,-2-3 0,79-70 0,-91 70 0,-2-1 0,-1-2 0,-2-2 0,-2 0 0,-1-2 0,26-54 0,-29 44 0,-3-2 0,-1-1 0,-3 0 0,-2-1 0,-3-1 0,-2 0 0,-3 0 0,-2 0 0,-5-103 0,0 139 0,-1-1 0,-1 1 0,-7-25 0,7 34 0,-1 0 0,0 1 0,-1-1 0,0 0 0,0 1 0,-1 0 0,-11-13 0,0 3 0,-1 2 0,-1 0 0,0 1 0,-36-22 0,-95-47 0,64 39 0,38 19 0,-257-139 0,219 124 0,-150-49 0,-71 14 0,-4 23 0,-75-16 0,326 58 0,0 2 0,0 2 0,-109 2 0,-87 9-1365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7T17:00:29.965"/>
    </inkml:context>
    <inkml:brush xml:id="br0">
      <inkml:brushProperty name="width" value="0.35" units="cm"/>
      <inkml:brushProperty name="height" value="0.35" units="cm"/>
      <inkml:brushProperty name="color" value="#AB008B"/>
    </inkml:brush>
  </inkml:definitions>
  <inkml:trace contextRef="#ctx0" brushRef="#br0">6646 1309 24575,'-6'-6'0,"-2"5"0,2-1 0,-2-2 0,-7 0 0,-5-1 0,-93-22-286,-168-20 0,-122 9-803,275 30 784,-850-52-2644,532 57 1490,6 41 817,-128 81 615,385-72 27,-262 104 0,399-132-5,0 1 0,-45 30 1,77-40 22,-2-3-1,4 3 1,0 2 0,-1 0 0,1-1 0,0 1-1,1 1 1,1 2 0,-17 24 0,19-22 143,0 1 0,2-1 1,0 1-1,-6 33 0,-5 75 277,10 372-1097,26-251 659,-11-193 0,2 0 0,27 83 0,-16-88 0,0 1 0,1-1 0,4-2 0,2-1 0,1-2 0,3 0 0,1-1 0,67 65 0,-64-76-30,-1-2 0,4-2 0,47 29 0,14 0-210,113 43 0,206 60-43,70-7-483,353 33-496,29-81-155,-197-69 434,138-20 0,137-22 0,97-27 0,68-22 46,62-17 278,-44-3 449,-137 3 187,-174 8 23,-150 3 0,-108-14 0,-362 37 0,333-108 0,-381 91 0,-2-8 0,218-121 0,20-74 0,-281 171 71,103-104-1,-137 113 213,87-113 0,-113 123-212,61-110 0,-83 124-71,36-94 0,-48 106 82,14-78 0,-24 94 150,-1 0 0,-1-2 0,-2 2 0,0-2 0,0 2 0,-5-1 0,2 0 0,-12-44 0,12 59-219,-3-1-1,1 2 0,0-1 0,-7-13 1,1 12-14,2-1 0,-2 1 0,-18-18 0,-19-13 1,-59-43 0,-166-104 164,-112-46 550,-123-19-313,-100 16-341,261 128-372,-4 16 1,-2 13-1,-5 16 1,-386-20 0,-109 65-591,-126 80-81,-178 89 152,-306 83 618,-299 67 201,-113 26 12,58-3 0,242-33 0,346-57 0,374-65 1365,289-52 5462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7T09:36:15.9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5349 395,'-859'68,"275"-23,-911 75,618-33,226 1,522-66,-171 51,265-62,2 1,-1 1,2 2,-1 0,-43 32,63-40,3 1,-1 2,1-2,0 1,0 2,3-3,-3 3,3-1,0 3,1-3,-1 3,1-2,1 1,0 0,3 0,-2 0,1 2,2-2,-1 0,2 1,1 19,10 92,-3-78,4 96,-7 182,-47 145,19-306,-19 170,39-303,2 1,1-1,6 43,-2-51,1-1,1 2,2-2,0 1,15 25,8 5,48 62,51 45,-113-137,246 270,3 4,235 314,-440-537,143 157,-125-157,105 73,103 53,-283-198,37 26,3 1,1-5,94 38,178 37,12-22,-229-54,411 86,219 52,-606-129,-2 1,173 23,3-33,6-20,-282-2,261-2,293-30,5-55,-450 58,-2-6,168-67,-207 63,-1-1,-4-6,151-102,-136 71,152-148,59-112,-135 143,-96 113,65-78,-122 130,-1-2,-2 1,-1-2,12-33,30-117,1-76,245-996,-241 1015,-65 232,76-310,-65 250,-4-4,-1-112,-8 144,-10-110,8 127,-3 0,1-1,-3 2,-15-38,-7 7,-4 1,-40-49,17 25,33 44,1 2,-2 0,-1 3,-51-44,-199-106,177 116,88 53,-74-45,-110-50,1 19,-138-65,146 51,-196-87,333 164,-1 4,-1 0,1 3,-1 2,-2 1,-64-2,-309 14,246 3,-761-1,835-1,-130 18,-99 33,194-23,33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7T09:36:18.55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7585 147,'-6'0,"1"-1,-1 0,0-1,2 1,-2-1,-1 0,-8-2,-18-10,13 10,-69-20,0 3,-2 5,-124-9,-48 15,-128 5,-123 2,-130 3,-117 1,-1307-10,2006 8,-342-1,307 6,-177 32,203-22,2 3,1 4,0 2,2 2,1 3,1 3,-73 47,71-34,1 2,2 5,3-1,3 3,-96 119,90-85,2 1,6 5,2 2,7 0,5 4,-37 129,62-163,5 1,-8 113,21 134,1-182,-3-127,9 196,27 62,74 261,-20-198,-14-58,-72-252,46 154,-40-141,4 1,-2-2,32 44,-19-36,-5-9,-4-1,1 3,-2-3,18 46,13 94,-18-58,155 394,-159-441,10 22,3-1,72 113,154 147,-181-248,5-4,168 137,235 118,-403-290,110 53,-140-83,-2-1,0-3,95 22,-43-22,214 17,115-25,765-22,-263-3,-816 11,230-35,109-61,-253 38,73-29,64-34,-124 31,337-190,-409 194,-5-7,-6-5,130-120,-111 70,-7-7,-10-6,215-323,-206 226,-105 176,-6-3,-5 0,-3-2,-6 0,-1-3,-7 1,-5-1,-2-152,-13 91,-17-690,21 815,-1-1,-12-58,8 69,-1 0,-2 2,2-1,-3 0,1 1,-19-24,-182-197,106 133,-4 6,-7 3,-2 2,-252-143,210 142,-80-41,211 122,-2 3,1-1,-40-9,-94-14,114 26,-110-21,69 15,-147-39,211 44,-33-9,-98-42,-41-24,64 28,-84-46,70 30,107 55,-2 2,1 0,-71-13,45 10,4-2,-90-41,71 27,13 7,-229-86,205 85</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8T07:02:48.202"/>
    </inkml:context>
    <inkml:brush xml:id="br0">
      <inkml:brushProperty name="width" value="0.35" units="cm"/>
      <inkml:brushProperty name="height" value="0.35" units="cm"/>
      <inkml:brushProperty name="color" value="#E71224"/>
    </inkml:brush>
  </inkml:definitions>
  <inkml:trace contextRef="#ctx0" brushRef="#br0">0 0 24575,'17'17'0,"33"26"0,-28-26 0,121 90 0,100 59-164,107 72-655,90 58-164,62 41 0,44 30 0,1276 931-1966,661 751-983,-2009-1620 2949,-75-54 0,-78-65 0,-71-62 266,-71-67 960,-101-100-149,41 40 78,-66-75 1310,-18-23 2815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8T07:02:48.203"/>
    </inkml:context>
    <inkml:brush xml:id="br0">
      <inkml:brushProperty name="width" value="0.35" units="cm"/>
      <inkml:brushProperty name="height" value="0.35" units="cm"/>
      <inkml:brushProperty name="color" value="#E71224"/>
    </inkml:brush>
  </inkml:definitions>
  <inkml:trace contextRef="#ctx0" brushRef="#br0">6468 0 24575,'-2'0'0,"1"1"0,-1-1 0,0 0 0,0 1 0,1-1 0,-1 1 0,0-1 0,1 1 0,-1 0 0,0 0 0,1-1 0,-1 1 0,1 0 0,0 1 0,-3 1 0,-8 6 0,-174 120 0,23-7 0,-61 48-164,-65 55-655,-68 71-164,-485 464-1056,20 35 146,748-722 1730,-572 555-1244,-34-18 28,144-182 396,28-52 0,82-82 0,105-82 153,105-71 1398,78-51 3299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7726DB-D480-46D2-92BC-B2F68C5E0FAA}" type="datetimeFigureOut">
              <a:t>8/13/26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8BED3-9B83-4EC3-8251-D031F7182081}" type="slidenum">
              <a:t>‹#›</a:t>
            </a:fld>
            <a:endParaRPr lang="en-GB"/>
          </a:p>
        </p:txBody>
      </p:sp>
    </p:spTree>
    <p:extLst>
      <p:ext uri="{BB962C8B-B14F-4D97-AF65-F5344CB8AC3E}">
        <p14:creationId xmlns:p14="http://schemas.microsoft.com/office/powerpoint/2010/main" val="227824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398BED3-9B83-4EC3-8251-D031F7182081}" type="slidenum">
              <a:rPr lang="en-GB" smtClean="0"/>
              <a:t>1</a:t>
            </a:fld>
            <a:endParaRPr lang="en-GB"/>
          </a:p>
        </p:txBody>
      </p:sp>
    </p:spTree>
    <p:extLst>
      <p:ext uri="{BB962C8B-B14F-4D97-AF65-F5344CB8AC3E}">
        <p14:creationId xmlns:p14="http://schemas.microsoft.com/office/powerpoint/2010/main" val="200822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436C4-F5D6-08B9-FBD8-72F309B11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8406B2-EAD2-A6AB-48DA-DA88920C0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B8CB5-7DB8-64DE-7F08-5439354B0963}"/>
              </a:ext>
            </a:extLst>
          </p:cNvPr>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23BFAE2E-C9ED-5799-98C4-028B3582FAD0}"/>
              </a:ext>
            </a:extLst>
          </p:cNvPr>
          <p:cNvSpPr>
            <a:spLocks noGrp="1"/>
          </p:cNvSpPr>
          <p:nvPr>
            <p:ph type="sldNum" sz="quarter" idx="5"/>
          </p:nvPr>
        </p:nvSpPr>
        <p:spPr/>
        <p:txBody>
          <a:bodyPr/>
          <a:lstStyle/>
          <a:p>
            <a:fld id="{E398BED3-9B83-4EC3-8251-D031F7182081}" type="slidenum">
              <a:rPr lang="en-GB" smtClean="0"/>
              <a:t>3</a:t>
            </a:fld>
            <a:endParaRPr lang="en-GB"/>
          </a:p>
        </p:txBody>
      </p:sp>
    </p:spTree>
    <p:extLst>
      <p:ext uri="{BB962C8B-B14F-4D97-AF65-F5344CB8AC3E}">
        <p14:creationId xmlns:p14="http://schemas.microsoft.com/office/powerpoint/2010/main" val="2172255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E398BED3-9B83-4EC3-8251-D031F7182081}" type="slidenum">
              <a:rPr lang="en-GB" smtClean="0"/>
              <a:t>5</a:t>
            </a:fld>
            <a:endParaRPr lang="en-GB"/>
          </a:p>
        </p:txBody>
      </p:sp>
    </p:spTree>
    <p:extLst>
      <p:ext uri="{BB962C8B-B14F-4D97-AF65-F5344CB8AC3E}">
        <p14:creationId xmlns:p14="http://schemas.microsoft.com/office/powerpoint/2010/main" val="4013107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US" dirty="0">
                <a:ea typeface="Calibri"/>
                <a:cs typeface="Calibri"/>
              </a:rPr>
              <a:t>Like everyone we have carbon reduction targets and heat pumps are a big part of that plan</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US" dirty="0">
                <a:ea typeface="Calibri"/>
                <a:cs typeface="Calibri"/>
              </a:rPr>
              <a:t>At the time we were focused on how to accelerate heat pump deployment at high density but found that people didn’t want them at the scale we expected even with really good offers and lots of community engagement </a:t>
            </a:r>
          </a:p>
          <a:p>
            <a:pPr marL="171450" indent="-171450">
              <a:buFont typeface="Calibri"/>
              <a:buChar char="-"/>
            </a:pPr>
            <a:r>
              <a:rPr lang="en-US" dirty="0">
                <a:ea typeface="Calibri"/>
                <a:cs typeface="Calibri"/>
              </a:rPr>
              <a:t>Through a DESNZ funded Heat Pump Ready project we got to know a few of the local installers as part of the work who began to highlight some poor installs they had seen so we went to investigate</a:t>
            </a:r>
          </a:p>
          <a:p>
            <a:pPr marL="0" indent="0">
              <a:buFont typeface="Calibri"/>
              <a:buNone/>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E398BED3-9B83-4EC3-8251-D031F7182081}" type="slidenum">
              <a:t>6</a:t>
            </a:fld>
            <a:endParaRPr lang="en-GB"/>
          </a:p>
        </p:txBody>
      </p:sp>
    </p:spTree>
    <p:extLst>
      <p:ext uri="{BB962C8B-B14F-4D97-AF65-F5344CB8AC3E}">
        <p14:creationId xmlns:p14="http://schemas.microsoft.com/office/powerpoint/2010/main" val="256140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We decided to do some audits to investigate </a:t>
            </a:r>
          </a:p>
          <a:p>
            <a:pPr marL="171450" indent="-171450">
              <a:buFontTx/>
              <a:buChar char="-"/>
            </a:pPr>
            <a:r>
              <a:rPr lang="en-GB"/>
              <a:t>Engaged local heat geek trained installers to help us do audits, though that isn’t their core work and often don’t want to touch other people’s installs </a:t>
            </a:r>
          </a:p>
          <a:p>
            <a:pPr marL="171450" indent="-171450">
              <a:buFontTx/>
              <a:buChar char="-"/>
            </a:pPr>
            <a:r>
              <a:rPr lang="en-GB"/>
              <a:t>MCS were involved in doing first set of audits who we have continued to engage with </a:t>
            </a:r>
          </a:p>
          <a:p>
            <a:pPr marL="171450" indent="-171450">
              <a:buFontTx/>
              <a:buChar char="-"/>
            </a:pPr>
            <a:r>
              <a:rPr lang="en-GB"/>
              <a:t>Included new builds, social housing and some private properties </a:t>
            </a:r>
          </a:p>
          <a:p>
            <a:pPr marL="171450" indent="-171450">
              <a:buFontTx/>
              <a:buChar char="-"/>
            </a:pPr>
            <a:r>
              <a:rPr lang="en-GB"/>
              <a:t>Can you get what % of properties were found to have issues? </a:t>
            </a:r>
          </a:p>
          <a:p>
            <a:pPr marL="0" indent="0">
              <a:buFontTx/>
              <a:buNone/>
            </a:pPr>
            <a:endParaRPr lang="en-GB"/>
          </a:p>
        </p:txBody>
      </p:sp>
      <p:sp>
        <p:nvSpPr>
          <p:cNvPr id="4" name="Slide Number Placeholder 3"/>
          <p:cNvSpPr>
            <a:spLocks noGrp="1"/>
          </p:cNvSpPr>
          <p:nvPr>
            <p:ph type="sldNum" sz="quarter" idx="5"/>
          </p:nvPr>
        </p:nvSpPr>
        <p:spPr/>
        <p:txBody>
          <a:bodyPr/>
          <a:lstStyle/>
          <a:p>
            <a:fld id="{E398BED3-9B83-4EC3-8251-D031F7182081}" type="slidenum">
              <a:rPr lang="en-GB" smtClean="0"/>
              <a:t>7</a:t>
            </a:fld>
            <a:endParaRPr lang="en-GB"/>
          </a:p>
        </p:txBody>
      </p:sp>
    </p:spTree>
    <p:extLst>
      <p:ext uri="{BB962C8B-B14F-4D97-AF65-F5344CB8AC3E}">
        <p14:creationId xmlns:p14="http://schemas.microsoft.com/office/powerpoint/2010/main" val="3067432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Commissioning poor and lagging key issues </a:t>
            </a:r>
          </a:p>
        </p:txBody>
      </p:sp>
      <p:sp>
        <p:nvSpPr>
          <p:cNvPr id="4" name="Slide Number Placeholder 3"/>
          <p:cNvSpPr>
            <a:spLocks noGrp="1"/>
          </p:cNvSpPr>
          <p:nvPr>
            <p:ph type="sldNum" sz="quarter" idx="5"/>
          </p:nvPr>
        </p:nvSpPr>
        <p:spPr/>
        <p:txBody>
          <a:bodyPr/>
          <a:lstStyle/>
          <a:p>
            <a:fld id="{E398BED3-9B83-4EC3-8251-D031F7182081}" type="slidenum">
              <a:rPr lang="en-GB" smtClean="0"/>
              <a:t>8</a:t>
            </a:fld>
            <a:endParaRPr lang="en-GB"/>
          </a:p>
        </p:txBody>
      </p:sp>
    </p:spTree>
    <p:extLst>
      <p:ext uri="{BB962C8B-B14F-4D97-AF65-F5344CB8AC3E}">
        <p14:creationId xmlns:p14="http://schemas.microsoft.com/office/powerpoint/2010/main" val="105344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don’t need to be a heat pump expert to see this looks a mess</a:t>
            </a:r>
          </a:p>
          <a:p>
            <a:endParaRPr lang="en-GB" dirty="0"/>
          </a:p>
          <a:p>
            <a:endParaRPr lang="en-GB" dirty="0"/>
          </a:p>
        </p:txBody>
      </p:sp>
      <p:sp>
        <p:nvSpPr>
          <p:cNvPr id="4" name="Slide Number Placeholder 3"/>
          <p:cNvSpPr>
            <a:spLocks noGrp="1"/>
          </p:cNvSpPr>
          <p:nvPr>
            <p:ph type="sldNum" sz="quarter" idx="5"/>
          </p:nvPr>
        </p:nvSpPr>
        <p:spPr/>
        <p:txBody>
          <a:bodyPr/>
          <a:lstStyle/>
          <a:p>
            <a:fld id="{E398BED3-9B83-4EC3-8251-D031F7182081}" type="slidenum">
              <a:rPr lang="en-GB" smtClean="0"/>
              <a:t>9</a:t>
            </a:fld>
            <a:endParaRPr lang="en-GB"/>
          </a:p>
        </p:txBody>
      </p:sp>
    </p:spTree>
    <p:extLst>
      <p:ext uri="{BB962C8B-B14F-4D97-AF65-F5344CB8AC3E}">
        <p14:creationId xmlns:p14="http://schemas.microsoft.com/office/powerpoint/2010/main" val="1876971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poorly installed heat pump might be 50% or more expensive to run compared to a good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poorly installed heat pump is more of a maintenance liability both from earlier end of life and increased resident call outs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heat pump with SCOP 2.6 costs ~54% more to run than one with SCOP 4.0 at current Ofgem electricity prices</a:t>
                </a:r>
              </a:p>
              <a:p>
                <a:pPr fontAlgn="t"/>
                <a:r>
                  <a:rPr lang="en-GB" sz="1200" b="1" i="0" kern="1200" dirty="0">
                    <a:solidFill>
                      <a:schemeClr val="tx1"/>
                    </a:solidFill>
                    <a:effectLst/>
                    <a:latin typeface="+mn-lt"/>
                    <a:ea typeface="+mn-ea"/>
                    <a:cs typeface="+mn-cs"/>
                  </a:rPr>
                  <a:t>1. Annual electricity consumption</a:t>
                </a:r>
              </a:p>
              <a:p>
                <a:pPr/>
                <a14:m>
                  <m:oMathPara xmlns:m="http://schemas.openxmlformats.org/officeDocument/2006/math">
                    <m:oMath>
                      <m:r>
                        <m:rPr>
                          <m:nor/>
                        </m:rPr>
                        <a:rPr lang="en-GB" b="0"/>
                        <m:t>Electricity</m:t>
                      </m:r>
                      <m:r>
                        <m:rPr>
                          <m:nor/>
                        </m:rPr>
                        <a:rPr lang="en-GB" b="0" i="1"/>
                        <m:t> use</m:t>
                      </m:r>
                      <m:r>
                        <a:rPr lang="en-GB" sz="1200" b="0" i="0" kern="1200">
                          <a:solidFill>
                            <a:schemeClr val="tx1"/>
                          </a:solidFill>
                          <a:latin typeface="Cambria Math" panose="02040503050406030204" pitchFamily="18" charset="0"/>
                          <a:ea typeface="+mn-ea"/>
                          <a:cs typeface="+mn-cs"/>
                        </a:rPr>
                        <m:t>=</m:t>
                      </m:r>
                      <m:f>
                        <m:fPr>
                          <m:ctrlPr>
                            <a:rPr lang="en-GB" sz="1200" b="0" i="1" kern="1200">
                              <a:solidFill>
                                <a:schemeClr val="tx1"/>
                              </a:solidFill>
                              <a:latin typeface="+mn-lt"/>
                              <a:ea typeface="+mn-ea"/>
                              <a:cs typeface="+mn-cs"/>
                            </a:rPr>
                          </m:ctrlPr>
                        </m:fPr>
                        <m:num>
                          <m:r>
                            <m:rPr>
                              <m:nor/>
                            </m:rPr>
                            <a:rPr lang="en-GB" sz="1200" b="0" i="1" kern="1200">
                              <a:solidFill>
                                <a:schemeClr val="tx1"/>
                              </a:solidFill>
                              <a:latin typeface="+mn-lt"/>
                              <a:ea typeface="+mn-ea"/>
                              <a:cs typeface="+mn-cs"/>
                            </a:rPr>
                            <m:t>Heat demand</m:t>
                          </m:r>
                        </m:num>
                        <m:den>
                          <m:r>
                            <m:rPr>
                              <m:nor/>
                            </m:rPr>
                            <a:rPr lang="en-GB" sz="1200" b="0" i="1" kern="1200">
                              <a:solidFill>
                                <a:schemeClr val="tx1"/>
                              </a:solidFill>
                              <a:latin typeface="+mn-lt"/>
                              <a:ea typeface="+mn-ea"/>
                              <a:cs typeface="+mn-cs"/>
                            </a:rPr>
                            <m:t>SCOP</m:t>
                          </m:r>
                        </m:den>
                      </m:f>
                    </m:oMath>
                  </m:oMathPara>
                </a14:m>
                <a:endParaRPr lang="ar-AE" b="0" dirty="0"/>
              </a:p>
              <a:p>
                <a:pPr fontAlgn="t"/>
                <a:r>
                  <a:rPr lang="en-GB" sz="1200" b="1" i="0" kern="1200" dirty="0">
                    <a:solidFill>
                      <a:schemeClr val="tx1"/>
                    </a:solidFill>
                    <a:effectLst/>
                    <a:latin typeface="+mn-lt"/>
                    <a:ea typeface="+mn-ea"/>
                    <a:cs typeface="+mn-cs"/>
                  </a:rPr>
                  <a:t>SCOP 2.6</a:t>
                </a:r>
                <a:endParaRPr lang="en-GB" sz="1200" b="0" i="0" kern="1200" dirty="0">
                  <a:solidFill>
                    <a:schemeClr val="tx1"/>
                  </a:solidFill>
                  <a:effectLst/>
                  <a:latin typeface="+mn-lt"/>
                  <a:ea typeface="+mn-ea"/>
                  <a:cs typeface="+mn-cs"/>
                </a:endParaRP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12</m:t>
                          </m:r>
                          <m:r>
                            <a:rPr lang="ar-AE" sz="1200" i="0" kern="1200">
                              <a:solidFill>
                                <a:schemeClr val="tx1"/>
                              </a:solidFill>
                              <a:latin typeface="Cambria Math" panose="02040503050406030204" pitchFamily="18" charset="0"/>
                              <a:ea typeface="+mn-ea"/>
                              <a:cs typeface="+mn-cs"/>
                            </a:rPr>
                            <m:t>,000</m:t>
                          </m:r>
                        </m:num>
                        <m:den>
                          <m:r>
                            <a:rPr lang="ar-AE" sz="1200" i="0" kern="1200">
                              <a:solidFill>
                                <a:schemeClr val="tx1"/>
                              </a:solidFill>
                              <a:latin typeface="Cambria Math" panose="02040503050406030204" pitchFamily="18" charset="0"/>
                              <a:ea typeface="+mn-ea"/>
                              <a:cs typeface="+mn-cs"/>
                            </a:rPr>
                            <m:t>2.6</m:t>
                          </m:r>
                        </m:den>
                      </m:f>
                      <m:r>
                        <a:rPr lang="ar-AE" sz="1200" i="0" kern="1200">
                          <a:solidFill>
                            <a:schemeClr val="tx1"/>
                          </a:solidFill>
                          <a:latin typeface="Cambria Math" panose="02040503050406030204" pitchFamily="18" charset="0"/>
                          <a:ea typeface="+mn-ea"/>
                          <a:cs typeface="+mn-cs"/>
                        </a:rPr>
                        <m:t>=4,615.38</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kWh</m:t>
                      </m:r>
                    </m:oMath>
                  </m:oMathPara>
                </a14:m>
                <a:endParaRPr lang="en-GB" b="0" dirty="0"/>
              </a:p>
              <a:p>
                <a:pPr fontAlgn="t"/>
                <a:r>
                  <a:rPr lang="en-GB" sz="1200" b="1" i="0" kern="1200" dirty="0">
                    <a:solidFill>
                      <a:schemeClr val="tx1"/>
                    </a:solidFill>
                    <a:effectLst/>
                    <a:latin typeface="+mn-lt"/>
                    <a:ea typeface="+mn-ea"/>
                    <a:cs typeface="+mn-cs"/>
                  </a:rPr>
                  <a:t>SCOP 4.0</a:t>
                </a:r>
                <a:endParaRPr lang="en-GB" sz="1200" b="0" i="0" kern="1200" dirty="0">
                  <a:solidFill>
                    <a:schemeClr val="tx1"/>
                  </a:solidFill>
                  <a:effectLst/>
                  <a:latin typeface="+mn-lt"/>
                  <a:ea typeface="+mn-ea"/>
                  <a:cs typeface="+mn-cs"/>
                </a:endParaRP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12</m:t>
                          </m:r>
                          <m:r>
                            <a:rPr lang="ar-AE" sz="1200" i="0" kern="1200">
                              <a:solidFill>
                                <a:schemeClr val="tx1"/>
                              </a:solidFill>
                              <a:latin typeface="Cambria Math" panose="02040503050406030204" pitchFamily="18" charset="0"/>
                              <a:ea typeface="+mn-ea"/>
                              <a:cs typeface="+mn-cs"/>
                            </a:rPr>
                            <m:t>,000</m:t>
                          </m:r>
                        </m:num>
                        <m:den>
                          <m:r>
                            <a:rPr lang="ar-AE" sz="1200" i="0" kern="1200">
                              <a:solidFill>
                                <a:schemeClr val="tx1"/>
                              </a:solidFill>
                              <a:latin typeface="Cambria Math" panose="02040503050406030204" pitchFamily="18" charset="0"/>
                              <a:ea typeface="+mn-ea"/>
                              <a:cs typeface="+mn-cs"/>
                            </a:rPr>
                            <m:t>4.0</m:t>
                          </m:r>
                        </m:den>
                      </m:f>
                      <m:r>
                        <a:rPr lang="ar-AE" sz="1200" i="0" kern="1200">
                          <a:solidFill>
                            <a:schemeClr val="tx1"/>
                          </a:solidFill>
                          <a:latin typeface="Cambria Math" panose="02040503050406030204" pitchFamily="18" charset="0"/>
                          <a:ea typeface="+mn-ea"/>
                          <a:cs typeface="+mn-cs"/>
                        </a:rPr>
                        <m:t>=3,000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kWh</m:t>
                      </m:r>
                    </m:oMath>
                  </m:oMathPara>
                </a14:m>
                <a:endParaRPr lang="en-GB" b="0" dirty="0"/>
              </a:p>
              <a:p>
                <a:pPr fontAlgn="t"/>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2. Annual heating cost</a:t>
                </a:r>
              </a:p>
              <a:p>
                <a:pPr fontAlgn="t"/>
                <a:r>
                  <a:rPr lang="en-GB" sz="1200" b="0" i="0" kern="1200" dirty="0">
                    <a:solidFill>
                      <a:schemeClr val="tx1"/>
                    </a:solidFill>
                    <a:effectLst/>
                    <a:latin typeface="+mn-lt"/>
                    <a:ea typeface="+mn-ea"/>
                    <a:cs typeface="+mn-cs"/>
                  </a:rPr>
                  <a:t>Using electricity cost </a:t>
                </a:r>
                <a:r>
                  <a:rPr lang="en-GB" sz="1200" b="1" i="0" kern="1200" dirty="0">
                    <a:solidFill>
                      <a:schemeClr val="tx1"/>
                    </a:solidFill>
                    <a:effectLst/>
                    <a:latin typeface="+mn-lt"/>
                    <a:ea typeface="+mn-ea"/>
                    <a:cs typeface="+mn-cs"/>
                  </a:rPr>
                  <a:t>£0.2769 per kWh</a:t>
                </a:r>
                <a:r>
                  <a:rPr lang="en-GB" sz="1200" b="0" i="0" kern="1200" dirty="0">
                    <a:solidFill>
                      <a:schemeClr val="tx1"/>
                    </a:solidFill>
                    <a:effectLst/>
                    <a:latin typeface="+mn-lt"/>
                    <a:ea typeface="+mn-ea"/>
                    <a:cs typeface="+mn-cs"/>
                  </a:rPr>
                  <a:t>:</a:t>
                </a:r>
              </a:p>
              <a:p>
                <a:pPr fontAlgn="t"/>
                <a:r>
                  <a:rPr lang="en-GB" sz="1200" b="1" i="0" kern="1200" dirty="0">
                    <a:solidFill>
                      <a:schemeClr val="tx1"/>
                    </a:solidFill>
                    <a:effectLst/>
                    <a:latin typeface="+mn-lt"/>
                    <a:ea typeface="+mn-ea"/>
                    <a:cs typeface="+mn-cs"/>
                  </a:rPr>
                  <a:t>SCOP 2.6 cost</a:t>
                </a:r>
                <a:endParaRPr lang="en-GB" sz="1200" b="0" i="0" kern="1200" dirty="0">
                  <a:solidFill>
                    <a:schemeClr val="tx1"/>
                  </a:solidFill>
                  <a:effectLst/>
                  <a:latin typeface="+mn-lt"/>
                  <a:ea typeface="+mn-ea"/>
                  <a:cs typeface="+mn-cs"/>
                </a:endParaRPr>
              </a:p>
              <a:p>
                <a:pPr/>
                <a14:m>
                  <m:oMathPara xmlns:m="http://schemas.openxmlformats.org/officeDocument/2006/math">
                    <m:oMath>
                      <m:r>
                        <a:rPr lang="en-GB" sz="1200" kern="1200">
                          <a:solidFill>
                            <a:schemeClr val="tx1"/>
                          </a:solidFill>
                          <a:latin typeface="Cambria Math" panose="02040503050406030204" pitchFamily="18" charset="0"/>
                          <a:ea typeface="+mn-ea"/>
                          <a:cs typeface="+mn-cs"/>
                        </a:rPr>
                        <m:t>4</m:t>
                      </m:r>
                      <m:r>
                        <a:rPr lang="en-GB" sz="1200" i="0" kern="1200">
                          <a:solidFill>
                            <a:schemeClr val="tx1"/>
                          </a:solidFill>
                          <a:latin typeface="Cambria Math" panose="02040503050406030204" pitchFamily="18" charset="0"/>
                          <a:ea typeface="+mn-ea"/>
                          <a:cs typeface="+mn-cs"/>
                        </a:rPr>
                        <m:t>,615.38×0.2769=£1,278.30</m:t>
                      </m:r>
                    </m:oMath>
                  </m:oMathPara>
                </a14:m>
                <a:endParaRPr lang="en-GB" dirty="0"/>
              </a:p>
              <a:p>
                <a:pPr fontAlgn="t"/>
                <a:r>
                  <a:rPr lang="en-GB" sz="1200" b="1" i="0" kern="1200" dirty="0">
                    <a:solidFill>
                      <a:schemeClr val="tx1"/>
                    </a:solidFill>
                    <a:effectLst/>
                    <a:latin typeface="+mn-lt"/>
                    <a:ea typeface="+mn-ea"/>
                    <a:cs typeface="+mn-cs"/>
                  </a:rPr>
                  <a:t>SCOP 4.0 cost</a:t>
                </a:r>
                <a:endParaRPr lang="en-GB" sz="1200" b="0" i="0" kern="1200" dirty="0">
                  <a:solidFill>
                    <a:schemeClr val="tx1"/>
                  </a:solidFill>
                  <a:effectLst/>
                  <a:latin typeface="+mn-lt"/>
                  <a:ea typeface="+mn-ea"/>
                  <a:cs typeface="+mn-cs"/>
                </a:endParaRPr>
              </a:p>
              <a:p>
                <a:pPr/>
                <a14:m>
                  <m:oMathPara xmlns:m="http://schemas.openxmlformats.org/officeDocument/2006/math">
                    <m:oMath>
                      <m:r>
                        <a:rPr lang="en-GB" sz="1200" kern="1200">
                          <a:solidFill>
                            <a:schemeClr val="tx1"/>
                          </a:solidFill>
                          <a:latin typeface="Cambria Math" panose="02040503050406030204" pitchFamily="18" charset="0"/>
                          <a:ea typeface="+mn-ea"/>
                          <a:cs typeface="+mn-cs"/>
                        </a:rPr>
                        <m:t>3</m:t>
                      </m:r>
                      <m:r>
                        <a:rPr lang="en-GB" sz="1200" i="0" kern="1200">
                          <a:solidFill>
                            <a:schemeClr val="tx1"/>
                          </a:solidFill>
                          <a:latin typeface="Cambria Math" panose="02040503050406030204" pitchFamily="18" charset="0"/>
                          <a:ea typeface="+mn-ea"/>
                          <a:cs typeface="+mn-cs"/>
                        </a:rPr>
                        <m:t>,000×0.2769=£830.70</m:t>
                      </m:r>
                    </m:oMath>
                  </m:oMathPara>
                </a14:m>
                <a:endParaRPr lang="en-GB" dirty="0"/>
              </a:p>
              <a:p>
                <a:pPr fontAlgn="t"/>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3. Percentage difference</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1278.30</m:t>
                          </m:r>
                          <m:r>
                            <a:rPr lang="ar-AE" sz="1200" i="0" kern="1200">
                              <a:solidFill>
                                <a:schemeClr val="tx1"/>
                              </a:solidFill>
                              <a:latin typeface="Cambria Math" panose="02040503050406030204" pitchFamily="18" charset="0"/>
                              <a:ea typeface="+mn-ea"/>
                              <a:cs typeface="+mn-cs"/>
                            </a:rPr>
                            <m:t>−830.70</m:t>
                          </m:r>
                        </m:num>
                        <m:den>
                          <m:r>
                            <a:rPr lang="ar-AE" sz="1200" i="0" kern="1200">
                              <a:solidFill>
                                <a:schemeClr val="tx1"/>
                              </a:solidFill>
                              <a:latin typeface="Cambria Math" panose="02040503050406030204" pitchFamily="18" charset="0"/>
                              <a:ea typeface="+mn-ea"/>
                              <a:cs typeface="+mn-cs"/>
                            </a:rPr>
                            <m:t>830.70</m:t>
                          </m:r>
                        </m:den>
                      </m:f>
                      <m:r>
                        <a:rPr lang="ar-AE" sz="1200" i="0" kern="1200">
                          <a:solidFill>
                            <a:schemeClr val="tx1"/>
                          </a:solidFill>
                          <a:latin typeface="Cambria Math" panose="02040503050406030204" pitchFamily="18" charset="0"/>
                          <a:ea typeface="+mn-ea"/>
                          <a:cs typeface="+mn-cs"/>
                        </a:rPr>
                        <m:t>=0.538=53.8%</m:t>
                      </m:r>
                    </m:oMath>
                  </m:oMathPara>
                </a14:m>
                <a:endParaRPr lang="ar-AE" dirty="0"/>
              </a:p>
              <a:p>
                <a:endParaRPr lang="en-GB" dirty="0"/>
              </a:p>
            </p:txBody>
          </p:sp>
        </mc:Choice>
        <mc:Fallback>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poorly installed heat pump might be 50% or more expensive to run compared to a good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poorly installed heat pump is more of a maintenance liability both from earlier end of life and increased resident call outs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heat pump with SCOP 2.6 costs ~54% more to run than one with SCOP 4.0 at current Ofgem electricity prices</a:t>
                </a:r>
              </a:p>
              <a:p>
                <a:pPr fontAlgn="t"/>
                <a:r>
                  <a:rPr lang="en-GB" sz="1200" b="1" i="0" kern="1200" dirty="0">
                    <a:solidFill>
                      <a:schemeClr val="tx1"/>
                    </a:solidFill>
                    <a:effectLst/>
                    <a:latin typeface="+mn-lt"/>
                    <a:ea typeface="+mn-ea"/>
                    <a:cs typeface="+mn-cs"/>
                  </a:rPr>
                  <a:t>1. Annual electricity consumption</a:t>
                </a:r>
              </a:p>
              <a:p>
                <a:pPr/>
                <a:r>
                  <a:rPr lang="en-GB" b="0" i="0">
                    <a:latin typeface="Cambria Math" panose="02040503050406030204" pitchFamily="18" charset="0"/>
                  </a:rPr>
                  <a:t>"Electricity use</a:t>
                </a:r>
                <a:r>
                  <a:rPr lang="en-GB" sz="1200" b="0" i="0" kern="1200">
                    <a:solidFill>
                      <a:schemeClr val="tx1"/>
                    </a:solidFill>
                    <a:latin typeface="Cambria Math" panose="02040503050406030204" pitchFamily="18" charset="0"/>
                    <a:ea typeface="+mn-ea"/>
                    <a:cs typeface="+mn-cs"/>
                  </a:rPr>
                  <a:t>"=</a:t>
                </a:r>
                <a:r>
                  <a:rPr lang="en-GB" sz="1200" b="0" i="0" kern="1200">
                    <a:solidFill>
                      <a:schemeClr val="tx1"/>
                    </a:solidFill>
                    <a:latin typeface="+mn-lt"/>
                    <a:ea typeface="+mn-ea"/>
                    <a:cs typeface="+mn-cs"/>
                  </a:rPr>
                  <a:t>"Heat demand</a:t>
                </a:r>
                <a:r>
                  <a:rPr lang="en-GB"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mn-lt"/>
                    <a:ea typeface="+mn-ea"/>
                    <a:cs typeface="+mn-cs"/>
                  </a:rPr>
                  <a:t>"SCOP</a:t>
                </a:r>
                <a:r>
                  <a:rPr lang="en-GB" sz="1200" b="0" i="0" kern="1200">
                    <a:solidFill>
                      <a:schemeClr val="tx1"/>
                    </a:solidFill>
                    <a:latin typeface="Cambria Math" panose="02040503050406030204" pitchFamily="18" charset="0"/>
                    <a:ea typeface="+mn-ea"/>
                    <a:cs typeface="+mn-cs"/>
                  </a:rPr>
                  <a:t>" </a:t>
                </a:r>
                <a:endParaRPr lang="ar-AE" b="0" dirty="0"/>
              </a:p>
              <a:p>
                <a:pPr fontAlgn="t"/>
                <a:r>
                  <a:rPr lang="en-GB" sz="1200" b="1" i="0" kern="1200" dirty="0">
                    <a:solidFill>
                      <a:schemeClr val="tx1"/>
                    </a:solidFill>
                    <a:effectLst/>
                    <a:latin typeface="+mn-lt"/>
                    <a:ea typeface="+mn-ea"/>
                    <a:cs typeface="+mn-cs"/>
                  </a:rPr>
                  <a:t>SCOP 2.6</a:t>
                </a:r>
                <a:endParaRPr lang="en-GB" sz="1200" b="0" i="0" kern="1200" dirty="0">
                  <a:solidFill>
                    <a:schemeClr val="tx1"/>
                  </a:solidFill>
                  <a:effectLst/>
                  <a:latin typeface="+mn-lt"/>
                  <a:ea typeface="+mn-ea"/>
                  <a:cs typeface="+mn-cs"/>
                </a:endParaRPr>
              </a:p>
              <a:p>
                <a:pPr/>
                <a:r>
                  <a:rPr lang="ar-AE" sz="1200" i="0" kern="1200">
                    <a:solidFill>
                      <a:schemeClr val="tx1"/>
                    </a:solidFill>
                    <a:latin typeface="Cambria Math" panose="02040503050406030204" pitchFamily="18" charset="0"/>
                    <a:ea typeface="+mn-ea"/>
                    <a:cs typeface="+mn-cs"/>
                  </a:rPr>
                  <a:t>12,000/2.6=4,615.38</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kWh</a:t>
                </a:r>
                <a:r>
                  <a:rPr lang="en-US" sz="1200" b="0" i="0" kern="1200">
                    <a:solidFill>
                      <a:schemeClr val="tx1"/>
                    </a:solidFill>
                    <a:latin typeface="+mn-lt"/>
                    <a:ea typeface="+mn-ea"/>
                    <a:cs typeface="+mn-cs"/>
                  </a:rPr>
                  <a:t>"</a:t>
                </a:r>
                <a:endParaRPr lang="en-GB" b="0" dirty="0"/>
              </a:p>
              <a:p>
                <a:pPr fontAlgn="t"/>
                <a:r>
                  <a:rPr lang="en-GB" sz="1200" b="1" i="0" kern="1200" dirty="0">
                    <a:solidFill>
                      <a:schemeClr val="tx1"/>
                    </a:solidFill>
                    <a:effectLst/>
                    <a:latin typeface="+mn-lt"/>
                    <a:ea typeface="+mn-ea"/>
                    <a:cs typeface="+mn-cs"/>
                  </a:rPr>
                  <a:t>SCOP 4.0</a:t>
                </a:r>
                <a:endParaRPr lang="en-GB" sz="1200" b="0" i="0" kern="1200" dirty="0">
                  <a:solidFill>
                    <a:schemeClr val="tx1"/>
                  </a:solidFill>
                  <a:effectLst/>
                  <a:latin typeface="+mn-lt"/>
                  <a:ea typeface="+mn-ea"/>
                  <a:cs typeface="+mn-cs"/>
                </a:endParaRPr>
              </a:p>
              <a:p>
                <a:pPr/>
                <a:r>
                  <a:rPr lang="ar-AE" sz="1200" i="0" kern="1200">
                    <a:solidFill>
                      <a:schemeClr val="tx1"/>
                    </a:solidFill>
                    <a:latin typeface="Cambria Math" panose="02040503050406030204" pitchFamily="18" charset="0"/>
                    <a:ea typeface="+mn-ea"/>
                    <a:cs typeface="+mn-cs"/>
                  </a:rPr>
                  <a:t>12,000/4.0=3,000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kWh</a:t>
                </a:r>
                <a:r>
                  <a:rPr lang="en-US" sz="1200" b="0" i="0" kern="1200">
                    <a:solidFill>
                      <a:schemeClr val="tx1"/>
                    </a:solidFill>
                    <a:latin typeface="+mn-lt"/>
                    <a:ea typeface="+mn-ea"/>
                    <a:cs typeface="+mn-cs"/>
                  </a:rPr>
                  <a:t>"</a:t>
                </a:r>
                <a:endParaRPr lang="en-GB" b="0" dirty="0"/>
              </a:p>
              <a:p>
                <a:pPr fontAlgn="t"/>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2. Annual heating cost</a:t>
                </a:r>
              </a:p>
              <a:p>
                <a:pPr fontAlgn="t"/>
                <a:r>
                  <a:rPr lang="en-GB" sz="1200" b="0" i="0" kern="1200" dirty="0">
                    <a:solidFill>
                      <a:schemeClr val="tx1"/>
                    </a:solidFill>
                    <a:effectLst/>
                    <a:latin typeface="+mn-lt"/>
                    <a:ea typeface="+mn-ea"/>
                    <a:cs typeface="+mn-cs"/>
                  </a:rPr>
                  <a:t>Using electricity cost </a:t>
                </a:r>
                <a:r>
                  <a:rPr lang="en-GB" sz="1200" b="1" i="0" kern="1200" dirty="0">
                    <a:solidFill>
                      <a:schemeClr val="tx1"/>
                    </a:solidFill>
                    <a:effectLst/>
                    <a:latin typeface="+mn-lt"/>
                    <a:ea typeface="+mn-ea"/>
                    <a:cs typeface="+mn-cs"/>
                  </a:rPr>
                  <a:t>£0.2769 per kWh</a:t>
                </a:r>
                <a:r>
                  <a:rPr lang="en-GB" sz="1200" b="0" i="0" kern="1200" dirty="0">
                    <a:solidFill>
                      <a:schemeClr val="tx1"/>
                    </a:solidFill>
                    <a:effectLst/>
                    <a:latin typeface="+mn-lt"/>
                    <a:ea typeface="+mn-ea"/>
                    <a:cs typeface="+mn-cs"/>
                  </a:rPr>
                  <a:t>:</a:t>
                </a:r>
              </a:p>
              <a:p>
                <a:pPr fontAlgn="t"/>
                <a:r>
                  <a:rPr lang="en-GB" sz="1200" b="1" i="0" kern="1200" dirty="0">
                    <a:solidFill>
                      <a:schemeClr val="tx1"/>
                    </a:solidFill>
                    <a:effectLst/>
                    <a:latin typeface="+mn-lt"/>
                    <a:ea typeface="+mn-ea"/>
                    <a:cs typeface="+mn-cs"/>
                  </a:rPr>
                  <a:t>SCOP 2.6 cost</a:t>
                </a:r>
                <a:endParaRPr lang="en-GB" sz="1200" b="0" i="0" kern="1200" dirty="0">
                  <a:solidFill>
                    <a:schemeClr val="tx1"/>
                  </a:solidFill>
                  <a:effectLst/>
                  <a:latin typeface="+mn-lt"/>
                  <a:ea typeface="+mn-ea"/>
                  <a:cs typeface="+mn-cs"/>
                </a:endParaRPr>
              </a:p>
              <a:p>
                <a:pPr/>
                <a:r>
                  <a:rPr lang="en-GB" sz="1200" i="0" kern="1200">
                    <a:solidFill>
                      <a:schemeClr val="tx1"/>
                    </a:solidFill>
                    <a:latin typeface="Cambria Math" panose="02040503050406030204" pitchFamily="18" charset="0"/>
                    <a:ea typeface="+mn-ea"/>
                    <a:cs typeface="+mn-cs"/>
                  </a:rPr>
                  <a:t>4,615.38×0.2769=£1,278.30</a:t>
                </a:r>
                <a:endParaRPr lang="en-GB" dirty="0"/>
              </a:p>
              <a:p>
                <a:pPr fontAlgn="t"/>
                <a:r>
                  <a:rPr lang="en-GB" sz="1200" b="1" i="0" kern="1200" dirty="0">
                    <a:solidFill>
                      <a:schemeClr val="tx1"/>
                    </a:solidFill>
                    <a:effectLst/>
                    <a:latin typeface="+mn-lt"/>
                    <a:ea typeface="+mn-ea"/>
                    <a:cs typeface="+mn-cs"/>
                  </a:rPr>
                  <a:t>SCOP 4.0 cost</a:t>
                </a:r>
                <a:endParaRPr lang="en-GB" sz="1200" b="0" i="0" kern="1200" dirty="0">
                  <a:solidFill>
                    <a:schemeClr val="tx1"/>
                  </a:solidFill>
                  <a:effectLst/>
                  <a:latin typeface="+mn-lt"/>
                  <a:ea typeface="+mn-ea"/>
                  <a:cs typeface="+mn-cs"/>
                </a:endParaRPr>
              </a:p>
              <a:p>
                <a:pPr/>
                <a:r>
                  <a:rPr lang="en-GB" sz="1200" i="0" kern="1200">
                    <a:solidFill>
                      <a:schemeClr val="tx1"/>
                    </a:solidFill>
                    <a:latin typeface="Cambria Math" panose="02040503050406030204" pitchFamily="18" charset="0"/>
                    <a:ea typeface="+mn-ea"/>
                    <a:cs typeface="+mn-cs"/>
                  </a:rPr>
                  <a:t>3,000×0.2769=£830.70</a:t>
                </a:r>
                <a:endParaRPr lang="en-GB" dirty="0"/>
              </a:p>
              <a:p>
                <a:pPr fontAlgn="t"/>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3. Percentage difference</a:t>
                </a:r>
              </a:p>
              <a:p>
                <a:pPr/>
                <a:r>
                  <a:rPr lang="ar-AE" sz="1200" i="0" kern="1200">
                    <a:solidFill>
                      <a:schemeClr val="tx1"/>
                    </a:solidFill>
                    <a:latin typeface="Cambria Math" panose="02040503050406030204" pitchFamily="18" charset="0"/>
                    <a:ea typeface="+mn-ea"/>
                    <a:cs typeface="+mn-cs"/>
                  </a:rPr>
                  <a:t>(1278.30−830.70)/830.70=0.538=53.8%</a:t>
                </a:r>
                <a:endParaRPr lang="ar-AE" dirty="0"/>
              </a:p>
              <a:p>
                <a:endParaRPr lang="en-GB" dirty="0"/>
              </a:p>
            </p:txBody>
          </p:sp>
        </mc:Fallback>
      </mc:AlternateContent>
      <p:sp>
        <p:nvSpPr>
          <p:cNvPr id="4" name="Slide Number Placeholder 3"/>
          <p:cNvSpPr>
            <a:spLocks noGrp="1"/>
          </p:cNvSpPr>
          <p:nvPr>
            <p:ph type="sldNum" sz="quarter" idx="5"/>
          </p:nvPr>
        </p:nvSpPr>
        <p:spPr/>
        <p:txBody>
          <a:bodyPr/>
          <a:lstStyle/>
          <a:p>
            <a:fld id="{E398BED3-9B83-4EC3-8251-D031F7182081}" type="slidenum">
              <a:rPr lang="en-GB" smtClean="0"/>
              <a:t>10</a:t>
            </a:fld>
            <a:endParaRPr lang="en-GB"/>
          </a:p>
        </p:txBody>
      </p:sp>
    </p:spTree>
    <p:extLst>
      <p:ext uri="{BB962C8B-B14F-4D97-AF65-F5344CB8AC3E}">
        <p14:creationId xmlns:p14="http://schemas.microsoft.com/office/powerpoint/2010/main" val="1880804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target scops can be improved with removal of standing charge and using smart tariffs </a:t>
            </a:r>
          </a:p>
          <a:p>
            <a:endParaRPr lang="en-GB"/>
          </a:p>
        </p:txBody>
      </p:sp>
      <p:sp>
        <p:nvSpPr>
          <p:cNvPr id="4" name="Slide Number Placeholder 3"/>
          <p:cNvSpPr>
            <a:spLocks noGrp="1"/>
          </p:cNvSpPr>
          <p:nvPr>
            <p:ph type="sldNum" sz="quarter" idx="5"/>
          </p:nvPr>
        </p:nvSpPr>
        <p:spPr/>
        <p:txBody>
          <a:bodyPr/>
          <a:lstStyle/>
          <a:p>
            <a:fld id="{E398BED3-9B83-4EC3-8251-D031F7182081}" type="slidenum">
              <a:rPr lang="en-GB" smtClean="0"/>
              <a:t>11</a:t>
            </a:fld>
            <a:endParaRPr lang="en-GB"/>
          </a:p>
        </p:txBody>
      </p:sp>
    </p:spTree>
    <p:extLst>
      <p:ext uri="{BB962C8B-B14F-4D97-AF65-F5344CB8AC3E}">
        <p14:creationId xmlns:p14="http://schemas.microsoft.com/office/powerpoint/2010/main" val="4279819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the reality for some installs out there, this was the scop for the images I showed previously</a:t>
            </a:r>
          </a:p>
        </p:txBody>
      </p:sp>
      <p:sp>
        <p:nvSpPr>
          <p:cNvPr id="4" name="Slide Number Placeholder 3"/>
          <p:cNvSpPr>
            <a:spLocks noGrp="1"/>
          </p:cNvSpPr>
          <p:nvPr>
            <p:ph type="sldNum" sz="quarter" idx="5"/>
          </p:nvPr>
        </p:nvSpPr>
        <p:spPr/>
        <p:txBody>
          <a:bodyPr/>
          <a:lstStyle/>
          <a:p>
            <a:fld id="{E398BED3-9B83-4EC3-8251-D031F7182081}" type="slidenum">
              <a:rPr lang="en-GB" smtClean="0"/>
              <a:t>12</a:t>
            </a:fld>
            <a:endParaRPr lang="en-GB"/>
          </a:p>
        </p:txBody>
      </p:sp>
    </p:spTree>
    <p:extLst>
      <p:ext uri="{BB962C8B-B14F-4D97-AF65-F5344CB8AC3E}">
        <p14:creationId xmlns:p14="http://schemas.microsoft.com/office/powerpoint/2010/main" val="3547357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F6DAF-3E92-62A1-9483-A113E06A8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B9A41-EE67-8008-7FC6-845388716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30BDA-A088-B28E-EA51-2562B8DB49AA}"/>
              </a:ext>
            </a:extLst>
          </p:cNvPr>
          <p:cNvSpPr>
            <a:spLocks noGrp="1"/>
          </p:cNvSpPr>
          <p:nvPr>
            <p:ph type="body" idx="1"/>
          </p:nvPr>
        </p:nvSpPr>
        <p:spPr/>
        <p:txBody>
          <a:bodyPr/>
          <a:lstStyle/>
          <a:p>
            <a:r>
              <a:rPr lang="en-GB" dirty="0"/>
              <a:t>- Electrician of heat project had over 700 installs with an average scop similar to ours</a:t>
            </a:r>
          </a:p>
          <a:p>
            <a:r>
              <a:rPr lang="en-GB" dirty="0"/>
              <a:t>- I know that some remedial works were done before that final scop figure was measured so in reality it was actually worse</a:t>
            </a:r>
          </a:p>
          <a:p>
            <a:r>
              <a:rPr lang="en-GB" dirty="0"/>
              <a:t>- Audits were also done on a sample of these which showed lots of similar issues to what we found </a:t>
            </a:r>
          </a:p>
          <a:p>
            <a:pPr marL="171450" indent="-171450">
              <a:buFontTx/>
              <a:buChar char="-"/>
            </a:pPr>
            <a:r>
              <a:rPr lang="en-GB" dirty="0"/>
              <a:t>means that it’s highly likely that any existing or planned installations will have the same issues </a:t>
            </a:r>
          </a:p>
          <a:p>
            <a:pPr marL="171450" indent="-171450">
              <a:buFontTx/>
              <a:buChar char="-"/>
            </a:pPr>
            <a:r>
              <a:rPr lang="en-GB" dirty="0"/>
              <a:t>So this is me sounding the alert </a:t>
            </a:r>
          </a:p>
        </p:txBody>
      </p:sp>
      <p:sp>
        <p:nvSpPr>
          <p:cNvPr id="4" name="Slide Number Placeholder 3">
            <a:extLst>
              <a:ext uri="{FF2B5EF4-FFF2-40B4-BE49-F238E27FC236}">
                <a16:creationId xmlns:a16="http://schemas.microsoft.com/office/drawing/2014/main" id="{70813A8F-FF3A-830B-A1D6-A49747173B2D}"/>
              </a:ext>
            </a:extLst>
          </p:cNvPr>
          <p:cNvSpPr>
            <a:spLocks noGrp="1"/>
          </p:cNvSpPr>
          <p:nvPr>
            <p:ph type="sldNum" sz="quarter" idx="5"/>
          </p:nvPr>
        </p:nvSpPr>
        <p:spPr/>
        <p:txBody>
          <a:bodyPr/>
          <a:lstStyle/>
          <a:p>
            <a:fld id="{E398BED3-9B83-4EC3-8251-D031F7182081}" type="slidenum">
              <a:rPr lang="en-GB" smtClean="0"/>
              <a:t>13</a:t>
            </a:fld>
            <a:endParaRPr lang="en-GB"/>
          </a:p>
        </p:txBody>
      </p:sp>
    </p:spTree>
    <p:extLst>
      <p:ext uri="{BB962C8B-B14F-4D97-AF65-F5344CB8AC3E}">
        <p14:creationId xmlns:p14="http://schemas.microsoft.com/office/powerpoint/2010/main" val="3042173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Interviewed residents alongside the technical audits </a:t>
            </a:r>
          </a:p>
          <a:p>
            <a:endParaRPr lang="en-GB"/>
          </a:p>
        </p:txBody>
      </p:sp>
      <p:sp>
        <p:nvSpPr>
          <p:cNvPr id="4" name="Slide Number Placeholder 3"/>
          <p:cNvSpPr>
            <a:spLocks noGrp="1"/>
          </p:cNvSpPr>
          <p:nvPr>
            <p:ph type="sldNum" sz="quarter" idx="5"/>
          </p:nvPr>
        </p:nvSpPr>
        <p:spPr/>
        <p:txBody>
          <a:bodyPr/>
          <a:lstStyle/>
          <a:p>
            <a:fld id="{E398BED3-9B83-4EC3-8251-D031F7182081}" type="slidenum">
              <a:rPr lang="en-GB" smtClean="0"/>
              <a:t>14</a:t>
            </a:fld>
            <a:endParaRPr lang="en-GB"/>
          </a:p>
        </p:txBody>
      </p:sp>
    </p:spTree>
    <p:extLst>
      <p:ext uri="{BB962C8B-B14F-4D97-AF65-F5344CB8AC3E}">
        <p14:creationId xmlns:p14="http://schemas.microsoft.com/office/powerpoint/2010/main" val="4265534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Experiences often driven by poor handover </a:t>
            </a:r>
          </a:p>
        </p:txBody>
      </p:sp>
      <p:sp>
        <p:nvSpPr>
          <p:cNvPr id="4" name="Slide Number Placeholder 3"/>
          <p:cNvSpPr>
            <a:spLocks noGrp="1"/>
          </p:cNvSpPr>
          <p:nvPr>
            <p:ph type="sldNum" sz="quarter" idx="5"/>
          </p:nvPr>
        </p:nvSpPr>
        <p:spPr/>
        <p:txBody>
          <a:bodyPr/>
          <a:lstStyle/>
          <a:p>
            <a:fld id="{E398BED3-9B83-4EC3-8251-D031F7182081}" type="slidenum">
              <a:rPr lang="en-GB" smtClean="0"/>
              <a:t>15</a:t>
            </a:fld>
            <a:endParaRPr lang="en-GB"/>
          </a:p>
        </p:txBody>
      </p:sp>
    </p:spTree>
    <p:extLst>
      <p:ext uri="{BB962C8B-B14F-4D97-AF65-F5344CB8AC3E}">
        <p14:creationId xmlns:p14="http://schemas.microsoft.com/office/powerpoint/2010/main" val="1871435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0538E-F2B9-F98B-D077-6025077B5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740F4-AD70-85F4-6CFD-E1B8354652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2EA05-CE64-222C-35FD-E60726512F4E}"/>
              </a:ext>
            </a:extLst>
          </p:cNvPr>
          <p:cNvSpPr>
            <a:spLocks noGrp="1"/>
          </p:cNvSpPr>
          <p:nvPr>
            <p:ph type="body" idx="1"/>
          </p:nvPr>
        </p:nvSpPr>
        <p:spPr/>
        <p:txBody>
          <a:bodyPr/>
          <a:lstStyle/>
          <a:p>
            <a:pPr marL="0" indent="0">
              <a:buFontTx/>
              <a:buNone/>
            </a:pPr>
            <a:r>
              <a:rPr lang="en-GB" dirty="0"/>
              <a:t>It’s important to get right so we can build confidence and install numbers therefore meet our climate change ambitions </a:t>
            </a:r>
          </a:p>
          <a:p>
            <a:pPr marL="0" indent="0">
              <a:buFontTx/>
              <a:buNone/>
            </a:pPr>
            <a:r>
              <a:rPr lang="en-GB" dirty="0"/>
              <a:t>Happy heat pumps = happy customers who spread the good news </a:t>
            </a:r>
          </a:p>
        </p:txBody>
      </p:sp>
      <p:sp>
        <p:nvSpPr>
          <p:cNvPr id="4" name="Slide Number Placeholder 3">
            <a:extLst>
              <a:ext uri="{FF2B5EF4-FFF2-40B4-BE49-F238E27FC236}">
                <a16:creationId xmlns:a16="http://schemas.microsoft.com/office/drawing/2014/main" id="{1957B242-2704-F7AC-D62E-3CDB59EC0DCD}"/>
              </a:ext>
            </a:extLst>
          </p:cNvPr>
          <p:cNvSpPr>
            <a:spLocks noGrp="1"/>
          </p:cNvSpPr>
          <p:nvPr>
            <p:ph type="sldNum" sz="quarter" idx="5"/>
          </p:nvPr>
        </p:nvSpPr>
        <p:spPr/>
        <p:txBody>
          <a:bodyPr/>
          <a:lstStyle/>
          <a:p>
            <a:fld id="{E398BED3-9B83-4EC3-8251-D031F7182081}" type="slidenum">
              <a:rPr lang="en-GB" smtClean="0"/>
              <a:t>16</a:t>
            </a:fld>
            <a:endParaRPr lang="en-GB"/>
          </a:p>
        </p:txBody>
      </p:sp>
    </p:spTree>
    <p:extLst>
      <p:ext uri="{BB962C8B-B14F-4D97-AF65-F5344CB8AC3E}">
        <p14:creationId xmlns:p14="http://schemas.microsoft.com/office/powerpoint/2010/main" val="2703174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Poor quality installations feeds the bad news cycle. </a:t>
            </a:r>
          </a:p>
          <a:p>
            <a:pPr marL="171450" indent="-171450">
              <a:buFontTx/>
              <a:buChar char="-"/>
            </a:pPr>
            <a:r>
              <a:rPr lang="en-GB"/>
              <a:t>Plenty of Nay Sayers</a:t>
            </a:r>
          </a:p>
          <a:p>
            <a:pPr marL="171450" indent="-171450">
              <a:buFontTx/>
              <a:buChar char="-"/>
            </a:pPr>
            <a:r>
              <a:rPr lang="en-GB"/>
              <a:t>Even if one or 2 fail it tarnishes the other successful ones</a:t>
            </a:r>
          </a:p>
          <a:p>
            <a:endParaRPr lang="en-GB"/>
          </a:p>
        </p:txBody>
      </p:sp>
      <p:sp>
        <p:nvSpPr>
          <p:cNvPr id="4" name="Slide Number Placeholder 3"/>
          <p:cNvSpPr>
            <a:spLocks noGrp="1"/>
          </p:cNvSpPr>
          <p:nvPr>
            <p:ph type="sldNum" sz="quarter" idx="5"/>
          </p:nvPr>
        </p:nvSpPr>
        <p:spPr/>
        <p:txBody>
          <a:bodyPr/>
          <a:lstStyle/>
          <a:p>
            <a:fld id="{E398BED3-9B83-4EC3-8251-D031F7182081}" type="slidenum">
              <a:rPr lang="en-GB" smtClean="0"/>
              <a:t>17</a:t>
            </a:fld>
            <a:endParaRPr lang="en-GB"/>
          </a:p>
        </p:txBody>
      </p:sp>
    </p:spTree>
    <p:extLst>
      <p:ext uri="{BB962C8B-B14F-4D97-AF65-F5344CB8AC3E}">
        <p14:creationId xmlns:p14="http://schemas.microsoft.com/office/powerpoint/2010/main" val="4254042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74E74-CDC6-1A69-88D7-7EAB046DC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8B6B3-35DE-0D64-6E53-7E08AC5A54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8F763F-9E32-373A-C480-32DA1E0B3F7B}"/>
              </a:ext>
            </a:extLst>
          </p:cNvPr>
          <p:cNvSpPr>
            <a:spLocks noGrp="1"/>
          </p:cNvSpPr>
          <p:nvPr>
            <p:ph type="body" idx="1"/>
          </p:nvPr>
        </p:nvSpPr>
        <p:spPr/>
        <p:txBody>
          <a:bodyPr/>
          <a:lstStyle/>
          <a:p>
            <a:pPr marL="171450" indent="-171450">
              <a:buFontTx/>
              <a:buChar char="-"/>
            </a:pPr>
            <a:endParaRPr lang="en-GB" dirty="0"/>
          </a:p>
          <a:p>
            <a:pPr marL="171450" indent="-171450">
              <a:buFontTx/>
              <a:buChar char="-"/>
            </a:pPr>
            <a:r>
              <a:rPr lang="en-GB" dirty="0"/>
              <a:t>But there is hope! </a:t>
            </a:r>
          </a:p>
          <a:p>
            <a:pPr marL="171450" indent="-171450">
              <a:buFontTx/>
              <a:buChar char="-"/>
            </a:pPr>
            <a:r>
              <a:rPr lang="en-GB" dirty="0"/>
              <a:t>We know this isn’t a technology issue it’s a skills gap issue amongst everyone involved. </a:t>
            </a:r>
          </a:p>
          <a:p>
            <a:pPr marL="171450" indent="-171450">
              <a:buFontTx/>
              <a:buChar char="-"/>
            </a:pPr>
            <a:r>
              <a:rPr lang="en-GB" dirty="0"/>
              <a:t>We know heat pumps can work really well and have the evidence for this from heat pump monitor website </a:t>
            </a:r>
          </a:p>
        </p:txBody>
      </p:sp>
      <p:sp>
        <p:nvSpPr>
          <p:cNvPr id="4" name="Slide Number Placeholder 3">
            <a:extLst>
              <a:ext uri="{FF2B5EF4-FFF2-40B4-BE49-F238E27FC236}">
                <a16:creationId xmlns:a16="http://schemas.microsoft.com/office/drawing/2014/main" id="{843491E5-D31C-538F-425F-CEC9FF250F39}"/>
              </a:ext>
            </a:extLst>
          </p:cNvPr>
          <p:cNvSpPr>
            <a:spLocks noGrp="1"/>
          </p:cNvSpPr>
          <p:nvPr>
            <p:ph type="sldNum" sz="quarter" idx="5"/>
          </p:nvPr>
        </p:nvSpPr>
        <p:spPr/>
        <p:txBody>
          <a:bodyPr/>
          <a:lstStyle/>
          <a:p>
            <a:fld id="{E398BED3-9B83-4EC3-8251-D031F7182081}" type="slidenum">
              <a:rPr lang="en-GB" smtClean="0"/>
              <a:t>18</a:t>
            </a:fld>
            <a:endParaRPr lang="en-GB"/>
          </a:p>
        </p:txBody>
      </p:sp>
    </p:spTree>
    <p:extLst>
      <p:ext uri="{BB962C8B-B14F-4D97-AF65-F5344CB8AC3E}">
        <p14:creationId xmlns:p14="http://schemas.microsoft.com/office/powerpoint/2010/main" val="1629411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Octopus have recently launched a dashboard as well showing savings of over £200 per year on average. </a:t>
            </a:r>
          </a:p>
          <a:p>
            <a:endParaRPr lang="en-GB" dirty="0"/>
          </a:p>
          <a:p>
            <a:r>
              <a:rPr lang="en-GB" dirty="0"/>
              <a:t>They do generally fairly cheap installs so this is encouraging.</a:t>
            </a:r>
          </a:p>
          <a:p>
            <a:endParaRPr lang="en-GB" dirty="0"/>
          </a:p>
          <a:p>
            <a:r>
              <a:rPr lang="en-GB" dirty="0"/>
              <a:t>Shows the importance of smart tariffs</a:t>
            </a:r>
          </a:p>
        </p:txBody>
      </p:sp>
      <p:sp>
        <p:nvSpPr>
          <p:cNvPr id="4" name="Slide Number Placeholder 3"/>
          <p:cNvSpPr>
            <a:spLocks noGrp="1"/>
          </p:cNvSpPr>
          <p:nvPr>
            <p:ph type="sldNum" sz="quarter" idx="5"/>
          </p:nvPr>
        </p:nvSpPr>
        <p:spPr/>
        <p:txBody>
          <a:bodyPr/>
          <a:lstStyle/>
          <a:p>
            <a:fld id="{E398BED3-9B83-4EC3-8251-D031F7182081}" type="slidenum">
              <a:rPr lang="en-GB" smtClean="0"/>
              <a:t>19</a:t>
            </a:fld>
            <a:endParaRPr lang="en-GB"/>
          </a:p>
        </p:txBody>
      </p:sp>
    </p:spTree>
    <p:extLst>
      <p:ext uri="{BB962C8B-B14F-4D97-AF65-F5344CB8AC3E}">
        <p14:creationId xmlns:p14="http://schemas.microsoft.com/office/powerpoint/2010/main" val="3947320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heat pump monitor data set also shows insulation levels is less important than quality of installation </a:t>
            </a:r>
          </a:p>
        </p:txBody>
      </p:sp>
      <p:sp>
        <p:nvSpPr>
          <p:cNvPr id="4" name="Slide Number Placeholder 3"/>
          <p:cNvSpPr>
            <a:spLocks noGrp="1"/>
          </p:cNvSpPr>
          <p:nvPr>
            <p:ph type="sldNum" sz="quarter" idx="5"/>
          </p:nvPr>
        </p:nvSpPr>
        <p:spPr/>
        <p:txBody>
          <a:bodyPr/>
          <a:lstStyle/>
          <a:p>
            <a:fld id="{E398BED3-9B83-4EC3-8251-D031F7182081}" type="slidenum">
              <a:rPr lang="en-GB" smtClean="0"/>
              <a:t>20</a:t>
            </a:fld>
            <a:endParaRPr lang="en-GB"/>
          </a:p>
        </p:txBody>
      </p:sp>
    </p:spTree>
    <p:extLst>
      <p:ext uri="{BB962C8B-B14F-4D97-AF65-F5344CB8AC3E}">
        <p14:creationId xmlns:p14="http://schemas.microsoft.com/office/powerpoint/2010/main" val="442044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Through our work to date we’ve learned a lot and can bust these key myths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398BED3-9B83-4EC3-8251-D031F7182081}" type="slidenum">
              <a:rPr lang="en-GB"/>
              <a:t>21</a:t>
            </a:fld>
            <a:endParaRPr lang="en-GB"/>
          </a:p>
        </p:txBody>
      </p:sp>
    </p:spTree>
    <p:extLst>
      <p:ext uri="{BB962C8B-B14F-4D97-AF65-F5344CB8AC3E}">
        <p14:creationId xmlns:p14="http://schemas.microsoft.com/office/powerpoint/2010/main" val="2828217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One good installer once said to me, don’t tell anyone but it’s not actually rocket science to install a heat pump well </a:t>
            </a:r>
          </a:p>
          <a:p>
            <a:pPr marL="171450" indent="-171450">
              <a:buFontTx/>
              <a:buChar char="-"/>
            </a:pPr>
            <a:r>
              <a:rPr lang="en-GB" dirty="0"/>
              <a:t>When was the first heat pump invented? 1857</a:t>
            </a:r>
          </a:p>
          <a:p>
            <a:pPr marL="171450" indent="-171450">
              <a:buFontTx/>
              <a:buChar char="-"/>
            </a:pPr>
            <a:r>
              <a:rPr lang="en-GB" dirty="0"/>
              <a:t>This is not new technology and is everywhere around the world right now heating hotels to supermarket fridges </a:t>
            </a:r>
          </a:p>
          <a:p>
            <a:pPr marL="171450" indent="-171450">
              <a:buFontTx/>
              <a:buChar char="-"/>
            </a:pPr>
            <a:r>
              <a:rPr lang="en-GB" dirty="0"/>
              <a:t>There is an issue of poor quality under our collective watch but there is hope!</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E398BED3-9B83-4EC3-8251-D031F7182081}" type="slidenum">
              <a:rPr lang="en-GB" smtClean="0"/>
              <a:t>22</a:t>
            </a:fld>
            <a:endParaRPr lang="en-GB"/>
          </a:p>
        </p:txBody>
      </p:sp>
    </p:spTree>
    <p:extLst>
      <p:ext uri="{BB962C8B-B14F-4D97-AF65-F5344CB8AC3E}">
        <p14:creationId xmlns:p14="http://schemas.microsoft.com/office/powerpoint/2010/main" val="1162857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398BED3-9B83-4EC3-8251-D031F7182081}" type="slidenum">
              <a:rPr lang="en-GB" smtClean="0"/>
              <a:t>23</a:t>
            </a:fld>
            <a:endParaRPr lang="en-GB"/>
          </a:p>
        </p:txBody>
      </p:sp>
    </p:spTree>
    <p:extLst>
      <p:ext uri="{BB962C8B-B14F-4D97-AF65-F5344CB8AC3E}">
        <p14:creationId xmlns:p14="http://schemas.microsoft.com/office/powerpoint/2010/main" val="3823262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87E7-F6E5-725F-26A0-4BAF7AC77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91B88-2587-81B4-E75C-4085A3A5D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5E735-0A9A-860F-1E7D-93F2BD2ED3A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77EF8A-B95B-20C2-721B-15337F5EA8C0}"/>
              </a:ext>
            </a:extLst>
          </p:cNvPr>
          <p:cNvSpPr>
            <a:spLocks noGrp="1"/>
          </p:cNvSpPr>
          <p:nvPr>
            <p:ph type="sldNum" sz="quarter" idx="5"/>
          </p:nvPr>
        </p:nvSpPr>
        <p:spPr/>
        <p:txBody>
          <a:bodyPr/>
          <a:lstStyle/>
          <a:p>
            <a:fld id="{E398BED3-9B83-4EC3-8251-D031F7182081}" type="slidenum">
              <a:rPr lang="en-GB" smtClean="0"/>
              <a:t>24</a:t>
            </a:fld>
            <a:endParaRPr lang="en-GB"/>
          </a:p>
        </p:txBody>
      </p:sp>
    </p:spTree>
    <p:extLst>
      <p:ext uri="{BB962C8B-B14F-4D97-AF65-F5344CB8AC3E}">
        <p14:creationId xmlns:p14="http://schemas.microsoft.com/office/powerpoint/2010/main" val="301568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88BE-EFDF-D626-A006-3FA805FFC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CFE23-61B8-9046-AFC2-5D1CA66B2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9B520-1137-3AF1-46F8-F995A5465C6E}"/>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So this is the preparation stage so includes procurement and setting up how we are going to manage projects.</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Might include recruitment of staff to delivery team roles including clerk of works </a:t>
            </a:r>
          </a:p>
          <a:p>
            <a:endParaRPr lang="en-GB" dirty="0"/>
          </a:p>
        </p:txBody>
      </p:sp>
      <p:sp>
        <p:nvSpPr>
          <p:cNvPr id="4" name="Slide Number Placeholder 3">
            <a:extLst>
              <a:ext uri="{FF2B5EF4-FFF2-40B4-BE49-F238E27FC236}">
                <a16:creationId xmlns:a16="http://schemas.microsoft.com/office/drawing/2014/main" id="{9E91B7A5-F327-8EDA-84AE-242F92C978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679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5A408-538E-545A-2253-5D5BA0A03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75C79-EA3A-70E4-DBEA-4A79E27A4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7EC09-FEAA-81D0-24E0-6444D1F6EC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DC0096-4921-7334-6689-C47580A04E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373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42351-4F99-486D-FA4D-9B16F8DD3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CA3196-4AAE-D6DE-A127-B4A133324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33E6A-6112-1158-C421-079B8CC33575}"/>
              </a:ext>
            </a:extLst>
          </p:cNvPr>
          <p:cNvSpPr>
            <a:spLocks noGrp="1"/>
          </p:cNvSpPr>
          <p:nvPr>
            <p:ph type="body" idx="1"/>
          </p:nvPr>
        </p:nvSpPr>
        <p:spPr/>
        <p:txBody>
          <a:bodyPr/>
          <a:lstStyle/>
          <a:p>
            <a:endParaRPr lang="en-GB" sz="1200" kern="1200">
              <a:solidFill>
                <a:schemeClr val="tx1"/>
              </a:solidFill>
              <a:effectLst/>
              <a:latin typeface="+mn-lt"/>
              <a:ea typeface="+mn-ea"/>
              <a:cs typeface="+mn-cs"/>
            </a:endParaRPr>
          </a:p>
          <a:p>
            <a:r>
              <a:rPr lang="en-GB"/>
              <a:t>Five recommended actions here to work through </a:t>
            </a:r>
          </a:p>
        </p:txBody>
      </p:sp>
      <p:sp>
        <p:nvSpPr>
          <p:cNvPr id="4" name="Slide Number Placeholder 3">
            <a:extLst>
              <a:ext uri="{FF2B5EF4-FFF2-40B4-BE49-F238E27FC236}">
                <a16:creationId xmlns:a16="http://schemas.microsoft.com/office/drawing/2014/main" id="{0A179871-F45F-A919-DEAF-EBFEFE4795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711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5EE91-6B7E-91D2-1626-F1C4D1E49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6EA72-58BE-57EE-341A-409C595C7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D94710-5BE9-2368-A3B5-D4B763901548}"/>
              </a:ext>
            </a:extLst>
          </p:cNvPr>
          <p:cNvSpPr>
            <a:spLocks noGrp="1"/>
          </p:cNvSpPr>
          <p:nvPr>
            <p:ph type="body" idx="1"/>
          </p:nvPr>
        </p:nvSpPr>
        <p:spPr/>
        <p:txBody>
          <a:bodyPr/>
          <a:lstStyle/>
          <a:p>
            <a:endParaRPr lang="en-GB" sz="1200" kern="1200">
              <a:solidFill>
                <a:schemeClr val="tx1"/>
              </a:solidFill>
              <a:effectLst/>
              <a:latin typeface="+mn-lt"/>
              <a:ea typeface="+mn-ea"/>
              <a:cs typeface="+mn-cs"/>
            </a:endParaRPr>
          </a:p>
          <a:p>
            <a:r>
              <a:rPr lang="en-US"/>
              <a:t>Firstly it’s important to understand who does what within your organization </a:t>
            </a:r>
          </a:p>
          <a:p>
            <a:endParaRPr lang="en-US"/>
          </a:p>
          <a:p>
            <a:r>
              <a:rPr lang="en-US"/>
              <a:t>Here’s ours which is quite complex so you can see why it’s important to map</a:t>
            </a:r>
          </a:p>
        </p:txBody>
      </p:sp>
      <p:sp>
        <p:nvSpPr>
          <p:cNvPr id="4" name="Slide Number Placeholder 3">
            <a:extLst>
              <a:ext uri="{FF2B5EF4-FFF2-40B4-BE49-F238E27FC236}">
                <a16:creationId xmlns:a16="http://schemas.microsoft.com/office/drawing/2014/main" id="{3B24A4A1-A9DC-625A-2DB8-EDA5942DBA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117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08BA3-169A-F212-C7C7-4CB88F6AA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C871C-C863-96DB-850B-D14910049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66DE-FA9B-3810-DA1F-FB5C24730536}"/>
              </a:ext>
            </a:extLst>
          </p:cNvPr>
          <p:cNvSpPr>
            <a:spLocks noGrp="1"/>
          </p:cNvSpPr>
          <p:nvPr>
            <p:ph type="body" idx="1"/>
          </p:nvPr>
        </p:nvSpPr>
        <p:spPr/>
        <p:txBody>
          <a:bodyPr/>
          <a:lstStyle/>
          <a:p>
            <a:r>
              <a:rPr lang="en-US">
                <a:ea typeface="Calibri"/>
                <a:cs typeface="Calibri"/>
              </a:rPr>
              <a:t>Once you’ve mapped these people </a:t>
            </a:r>
          </a:p>
          <a:p>
            <a:endParaRPr lang="en-US">
              <a:ea typeface="Calibri"/>
              <a:cs typeface="Calibri"/>
            </a:endParaRPr>
          </a:p>
          <a:p>
            <a:r>
              <a:rPr lang="en-US">
                <a:ea typeface="Calibri"/>
                <a:cs typeface="Calibri"/>
              </a:rPr>
              <a:t>Ask about their knowledge and skills around heat pumps </a:t>
            </a:r>
          </a:p>
          <a:p>
            <a:endParaRPr lang="en-US">
              <a:ea typeface="Calibri"/>
              <a:cs typeface="Calibri"/>
            </a:endParaRPr>
          </a:p>
          <a:p>
            <a:r>
              <a:rPr lang="en-US">
                <a:ea typeface="Calibri"/>
                <a:cs typeface="Calibri"/>
              </a:rPr>
              <a:t>Just a reminder: They don't need to be able to install one but they do need to know what good looks like </a:t>
            </a:r>
          </a:p>
        </p:txBody>
      </p:sp>
      <p:sp>
        <p:nvSpPr>
          <p:cNvPr id="4" name="Slide Number Placeholder 3">
            <a:extLst>
              <a:ext uri="{FF2B5EF4-FFF2-40B4-BE49-F238E27FC236}">
                <a16:creationId xmlns:a16="http://schemas.microsoft.com/office/drawing/2014/main" id="{B7DC3FCA-219D-4C50-AED2-C9586BBD24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692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ea typeface="Calibri"/>
                <a:cs typeface="Calibri"/>
              </a:rPr>
              <a:t>The heat pump working group could be a good place to consult and map skills</a:t>
            </a:r>
          </a:p>
          <a:p>
            <a:pPr marL="171450" indent="-171450">
              <a:buFont typeface="Arial" panose="020B0604020202020204" pitchFamily="34" charset="0"/>
              <a:buChar char="•"/>
            </a:pPr>
            <a:r>
              <a:rPr lang="en-US">
                <a:ea typeface="Calibri"/>
                <a:cs typeface="Calibri"/>
              </a:rPr>
              <a:t>Critical to join up comms internally and share good practice </a:t>
            </a:r>
          </a:p>
          <a:p>
            <a:pPr marL="171450" indent="-171450">
              <a:buFont typeface="Arial" panose="020B0604020202020204" pitchFamily="34" charset="0"/>
              <a:buChar char="•"/>
            </a:pPr>
            <a:r>
              <a:rPr lang="en-US">
                <a:ea typeface="Calibri"/>
                <a:cs typeface="Calibri"/>
              </a:rPr>
              <a:t>We have 80 people on a mailing list that could attend </a:t>
            </a:r>
          </a:p>
          <a:p>
            <a:pPr marL="171450" indent="-171450">
              <a:buFont typeface="Arial" panose="020B0604020202020204" pitchFamily="34" charset="0"/>
              <a:buChar char="•"/>
            </a:pPr>
            <a:r>
              <a:rPr lang="en-US">
                <a:ea typeface="Calibri"/>
                <a:cs typeface="Calibri"/>
              </a:rPr>
              <a:t>We get about 20-30 regular attendees </a:t>
            </a:r>
          </a:p>
          <a:p>
            <a:pPr marL="171450" indent="-171450">
              <a:buFont typeface="Arial" panose="020B0604020202020204" pitchFamily="34" charset="0"/>
              <a:buChar char="•"/>
            </a:pPr>
            <a:r>
              <a:rPr lang="en-US">
                <a:ea typeface="Calibri"/>
                <a:cs typeface="Calibri"/>
              </a:rPr>
              <a:t>Meets monthly</a:t>
            </a:r>
          </a:p>
          <a:p>
            <a:pPr marL="171450" indent="-171450">
              <a:buFont typeface="Arial" panose="020B0604020202020204" pitchFamily="34" charset="0"/>
              <a:buChar char="•"/>
            </a:pPr>
            <a:r>
              <a:rPr lang="en-US">
                <a:ea typeface="Calibri"/>
                <a:cs typeface="Calibri"/>
              </a:rPr>
              <a:t>Cross section of different teams </a:t>
            </a:r>
          </a:p>
          <a:p>
            <a:pPr marL="171450" indent="-171450">
              <a:buFont typeface="Arial" panose="020B0604020202020204" pitchFamily="34" charset="0"/>
              <a:buChar char="•"/>
            </a:pPr>
            <a:r>
              <a:rPr lang="en-US">
                <a:ea typeface="Calibri"/>
                <a:cs typeface="Calibri"/>
              </a:rPr>
              <a:t>Have guest speakers to embed bitesize learning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943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9969D-6715-EBF8-5520-2A9926DF5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2522D-2DB1-7EB9-486F-43E18025A9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71DC9-2186-806A-4FA0-BC2994DC126D}"/>
              </a:ext>
            </a:extLst>
          </p:cNvPr>
          <p:cNvSpPr>
            <a:spLocks noGrp="1"/>
          </p:cNvSpPr>
          <p:nvPr>
            <p:ph type="body" idx="1"/>
          </p:nvPr>
        </p:nvSpPr>
        <p:spPr/>
        <p:txBody>
          <a:bodyPr/>
          <a:lstStyle/>
          <a:p>
            <a:r>
              <a:rPr lang="en-US"/>
              <a:t>It’s really important that everyone involved in heat pump delivery can identify the good, the bad and the ugly</a:t>
            </a:r>
          </a:p>
          <a:p>
            <a:endParaRPr lang="en-US"/>
          </a:p>
          <a:p>
            <a:endParaRPr lang="en-US"/>
          </a:p>
        </p:txBody>
      </p:sp>
      <p:sp>
        <p:nvSpPr>
          <p:cNvPr id="4" name="Slide Number Placeholder 3">
            <a:extLst>
              <a:ext uri="{FF2B5EF4-FFF2-40B4-BE49-F238E27FC236}">
                <a16:creationId xmlns:a16="http://schemas.microsoft.com/office/drawing/2014/main" id="{17081B8C-7E1D-A1D6-FC8B-6A8DB3D944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8689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DB903-0326-8E50-5DA8-2BA895824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7A806-F92B-5BE7-193C-019A99A72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53727-20FF-D8FB-26A6-3AFF83C9AFF3}"/>
              </a:ext>
            </a:extLst>
          </p:cNvPr>
          <p:cNvSpPr>
            <a:spLocks noGrp="1"/>
          </p:cNvSpPr>
          <p:nvPr>
            <p:ph type="body" idx="1"/>
          </p:nvPr>
        </p:nvSpPr>
        <p:spPr/>
        <p:txBody>
          <a:bodyPr/>
          <a:lstStyle/>
          <a:p>
            <a:pPr marL="0" indent="0">
              <a:buFontTx/>
              <a:buNone/>
            </a:pPr>
            <a:r>
              <a:rPr lang="en-GB" dirty="0"/>
              <a:t>Designed a custom learning course with Green Register, there isn’t one already existing out there like this </a:t>
            </a:r>
          </a:p>
          <a:p>
            <a:pPr marL="0" indent="0">
              <a:buFontTx/>
              <a:buNone/>
            </a:pPr>
            <a:r>
              <a:rPr lang="en-GB" dirty="0"/>
              <a:t>Empower learners</a:t>
            </a:r>
          </a:p>
          <a:p>
            <a:pPr marL="0" indent="0">
              <a:buFontTx/>
              <a:buNone/>
            </a:pPr>
            <a:r>
              <a:rPr lang="en-GB" dirty="0"/>
              <a:t>Raise standards</a:t>
            </a:r>
          </a:p>
          <a:p>
            <a:pPr marL="0" indent="0">
              <a:buFontTx/>
              <a:buNone/>
            </a:pPr>
            <a:r>
              <a:rPr lang="en-GB" dirty="0"/>
              <a:t>Facilitate remedial works </a:t>
            </a:r>
          </a:p>
          <a:p>
            <a:pPr marL="0" indent="0">
              <a:buFontTx/>
              <a:buNone/>
            </a:pPr>
            <a:endParaRPr lang="en-GB" dirty="0"/>
          </a:p>
          <a:p>
            <a:pPr marL="0" indent="0">
              <a:buFontTx/>
              <a:buNone/>
            </a:pPr>
            <a:r>
              <a:rPr lang="en-GB" dirty="0"/>
              <a:t>Format</a:t>
            </a:r>
          </a:p>
          <a:p>
            <a:pPr marL="0" indent="0">
              <a:buFontTx/>
              <a:buNone/>
            </a:pPr>
            <a:endParaRPr lang="en-GB" dirty="0"/>
          </a:p>
          <a:p>
            <a:pPr marL="0" indent="0">
              <a:buFontTx/>
              <a:buNone/>
            </a:pPr>
            <a:r>
              <a:rPr lang="en-GB" dirty="0"/>
              <a:t>Resources collation </a:t>
            </a:r>
          </a:p>
          <a:p>
            <a:pPr marL="171450" indent="-171450">
              <a:buFontTx/>
              <a:buChar char="-"/>
            </a:pPr>
            <a:endParaRPr lang="en-GB" dirty="0"/>
          </a:p>
          <a:p>
            <a:pPr marL="171450" indent="-171450">
              <a:buFontTx/>
              <a:buChar char="-"/>
            </a:pPr>
            <a:r>
              <a:rPr lang="en-GB" dirty="0"/>
              <a:t>Green Register are keen to work with others to develop the training further if there is any interest </a:t>
            </a:r>
          </a:p>
          <a:p>
            <a:pPr marL="171450" indent="-171450">
              <a:buFontTx/>
              <a:buChar char="-"/>
            </a:pPr>
            <a:endParaRPr lang="en-GB" dirty="0"/>
          </a:p>
        </p:txBody>
      </p:sp>
      <p:sp>
        <p:nvSpPr>
          <p:cNvPr id="4" name="Slide Number Placeholder 3">
            <a:extLst>
              <a:ext uri="{FF2B5EF4-FFF2-40B4-BE49-F238E27FC236}">
                <a16:creationId xmlns:a16="http://schemas.microsoft.com/office/drawing/2014/main" id="{FAAA48C8-41A7-E30A-EA47-97C74E44F6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5422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4C10E-D0FD-11D5-E9BB-1BCCB480B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21EBD-268E-11F4-5DFF-5E5B6DD97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02A58-F88C-2B13-0BAE-253ED4267F27}"/>
              </a:ext>
            </a:extLst>
          </p:cNvPr>
          <p:cNvSpPr>
            <a:spLocks noGrp="1"/>
          </p:cNvSpPr>
          <p:nvPr>
            <p:ph type="body" idx="1"/>
          </p:nvPr>
        </p:nvSpPr>
        <p:spPr/>
        <p:txBody>
          <a:bodyPr/>
          <a:lstStyle/>
          <a:p>
            <a:r>
              <a:rPr lang="en-GB"/>
              <a:t>You many have heating engineers within your maintenance or possibly internal install teams so understanding their skills is important and also signposting to good training </a:t>
            </a:r>
          </a:p>
          <a:p>
            <a:r>
              <a:rPr lang="en-GB">
                <a:ea typeface="Calibri"/>
                <a:cs typeface="Calibri"/>
              </a:rPr>
              <a:t>We are booked on with </a:t>
            </a:r>
            <a:r>
              <a:rPr lang="en-GB" err="1">
                <a:ea typeface="Calibri"/>
                <a:cs typeface="Calibri"/>
              </a:rPr>
              <a:t>Warmur</a:t>
            </a:r>
            <a:r>
              <a:rPr lang="en-GB">
                <a:ea typeface="Calibri"/>
                <a:cs typeface="Calibri"/>
              </a:rPr>
              <a:t> academy for the day but also recommend heat geek. </a:t>
            </a:r>
          </a:p>
          <a:p>
            <a:r>
              <a:rPr lang="en-GB">
                <a:ea typeface="Calibri"/>
                <a:cs typeface="Calibri"/>
              </a:rPr>
              <a:t>National Trust delivery teams are heat geek mastery trained</a:t>
            </a:r>
          </a:p>
        </p:txBody>
      </p:sp>
      <p:sp>
        <p:nvSpPr>
          <p:cNvPr id="4" name="Slide Number Placeholder 3">
            <a:extLst>
              <a:ext uri="{FF2B5EF4-FFF2-40B4-BE49-F238E27FC236}">
                <a16:creationId xmlns:a16="http://schemas.microsoft.com/office/drawing/2014/main" id="{72C59330-9E84-4078-9924-DE890A3E2D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466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We’ve listed some good learning resources in our resource pack so just a reminder to look over that as a starting point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1355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1CFCA-A644-6D33-4DB6-E8A3F5F5A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00235-2B8E-3048-AE43-9D4E89D91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06824-2326-CD71-4053-AA84FDDCFBD6}"/>
              </a:ext>
            </a:extLst>
          </p:cNvPr>
          <p:cNvSpPr>
            <a:spLocks noGrp="1"/>
          </p:cNvSpPr>
          <p:nvPr>
            <p:ph type="body" idx="1"/>
          </p:nvPr>
        </p:nvSpPr>
        <p:spPr/>
        <p:txBody>
          <a:bodyPr/>
          <a:lstStyle/>
          <a:p>
            <a:r>
              <a:rPr lang="en-US"/>
              <a:t>Our guidance documents spell out what to look for in good installers </a:t>
            </a:r>
          </a:p>
          <a:p>
            <a:r>
              <a:rPr lang="en-US"/>
              <a:t>Public sector procurement can often restrict the best installers from engaging, entry barriers are too high</a:t>
            </a:r>
          </a:p>
          <a:p>
            <a:r>
              <a:rPr lang="en-US"/>
              <a:t>Layers of subcontracting erode margins and lead to tight margins for installers/ attracting incompetent ones</a:t>
            </a:r>
          </a:p>
          <a:p>
            <a:endParaRPr lang="en-US"/>
          </a:p>
        </p:txBody>
      </p:sp>
      <p:sp>
        <p:nvSpPr>
          <p:cNvPr id="4" name="Slide Number Placeholder 3">
            <a:extLst>
              <a:ext uri="{FF2B5EF4-FFF2-40B4-BE49-F238E27FC236}">
                <a16:creationId xmlns:a16="http://schemas.microsoft.com/office/drawing/2014/main" id="{11B89907-DE71-C8A5-554F-4E0D6094D0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44986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Heat geek is not a bad place to start</a:t>
            </a:r>
          </a:p>
          <a:p>
            <a:r>
              <a:rPr lang="en-US"/>
              <a:t>Look on heat pump monitor for local installers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0573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Self driven learning is key </a:t>
            </a:r>
          </a:p>
          <a:p>
            <a:pPr marL="171450" indent="-171450">
              <a:buFontTx/>
              <a:buChar char="-"/>
            </a:pPr>
            <a:r>
              <a:rPr lang="en-GB" dirty="0"/>
              <a:t>Lack of knowledge amongst senior managers to identify training needs of delivery teams </a:t>
            </a:r>
          </a:p>
          <a:p>
            <a:pPr marL="171450" indent="-171450">
              <a:buFontTx/>
              <a:buChar char="-"/>
            </a:pPr>
            <a:r>
              <a:rPr lang="en-GB" dirty="0"/>
              <a:t>Critical to understand existing competencies </a:t>
            </a:r>
          </a:p>
          <a:p>
            <a:pPr marL="171450" indent="-171450">
              <a:buFontTx/>
              <a:buChar char="-"/>
            </a:pPr>
            <a:r>
              <a:rPr lang="en-GB" dirty="0"/>
              <a:t>Build strong relationships to achieve by in to change required </a:t>
            </a:r>
          </a:p>
          <a:p>
            <a:pPr marL="171450" indent="-171450">
              <a:buFontTx/>
              <a:buChar char="-"/>
            </a:pPr>
            <a:r>
              <a:rPr lang="en-GB" dirty="0"/>
              <a:t>Try and find the best installers but without failed procurement, bronze is ok </a:t>
            </a:r>
          </a:p>
          <a:p>
            <a:pPr marL="171450" indent="-171450">
              <a:buFontTx/>
              <a:buChar cha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507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1041F-B0F3-C5D4-808C-B5B8D0E940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72458-0CD6-00BD-2166-FC00263F1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597CD-1CD3-1516-9AB8-399B853C55F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BBD9F3-04C9-6337-818B-3F520118E4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7877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 By design we mean the stage where you start to get installation designs through from your appointed contractor and you need to agree and sign them off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850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2155-7FB2-46DF-C9E6-05DBF2DD9C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321B0-69BF-AED0-71CF-C3BF7F8D7A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CDB42-2E57-1840-F86F-D7C44871326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DDD920-F2CA-FA40-A229-229C2EED3D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7943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 Where do you start trying to figure out whether this is correct or not?!</a:t>
            </a:r>
          </a:p>
          <a:p>
            <a:pPr marL="171450" indent="-171450">
              <a:buFontTx/>
              <a:buChar char="-"/>
            </a:pPr>
            <a:r>
              <a:rPr lang="en-GB" dirty="0"/>
              <a:t>It really doesn’t help when information is provided in an inaccessible and inconsistent way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474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3ED74-6517-5897-160C-1BBB69EBF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6D544-E000-0833-6CB5-CC479346C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B9547-4FC6-870C-952D-9B445D844657}"/>
              </a:ext>
            </a:extLst>
          </p:cNvPr>
          <p:cNvSpPr>
            <a:spLocks noGrp="1"/>
          </p:cNvSpPr>
          <p:nvPr>
            <p:ph type="body" idx="1"/>
          </p:nvPr>
        </p:nvSpPr>
        <p:spPr/>
        <p:txBody>
          <a:bodyPr/>
          <a:lstStyle/>
          <a:p>
            <a:r>
              <a:rPr lang="en-GB" sz="1200" kern="1200">
                <a:solidFill>
                  <a:schemeClr val="tx1"/>
                </a:solidFill>
                <a:effectLst/>
                <a:latin typeface="+mn-lt"/>
                <a:ea typeface="+mn-ea"/>
                <a:cs typeface="+mn-cs"/>
              </a:rPr>
              <a:t> </a:t>
            </a:r>
            <a:r>
              <a:rPr lang="en-GB"/>
              <a:t>Why is bad design happening? </a:t>
            </a:r>
          </a:p>
          <a:p>
            <a:endParaRPr lang="en-GB"/>
          </a:p>
          <a:p>
            <a:r>
              <a:rPr lang="en-GB"/>
              <a:t>At one sight we audited I looked in to the installers and found they had MCS listed on their website but this was only for Solar</a:t>
            </a:r>
          </a:p>
          <a:p>
            <a:endParaRPr lang="en-GB"/>
          </a:p>
          <a:p>
            <a:r>
              <a:rPr lang="en-GB"/>
              <a:t>New build sector particularly bad for poor system design </a:t>
            </a:r>
          </a:p>
          <a:p>
            <a:endParaRPr lang="en-GB"/>
          </a:p>
          <a:p>
            <a:pPr marL="171450" indent="-171450">
              <a:buFontTx/>
              <a:buChar char="-"/>
            </a:pPr>
            <a:endParaRPr lang="en-GB"/>
          </a:p>
        </p:txBody>
      </p:sp>
      <p:sp>
        <p:nvSpPr>
          <p:cNvPr id="4" name="Slide Number Placeholder 3">
            <a:extLst>
              <a:ext uri="{FF2B5EF4-FFF2-40B4-BE49-F238E27FC236}">
                <a16:creationId xmlns:a16="http://schemas.microsoft.com/office/drawing/2014/main" id="{2FBC3295-3BDD-6B7E-06DF-10906E14DC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029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SCOP lower than MCS even </a:t>
            </a:r>
          </a:p>
          <a:p>
            <a:endParaRPr lang="en-GB" dirty="0"/>
          </a:p>
          <a:p>
            <a:r>
              <a:rPr lang="en-GB" dirty="0"/>
              <a:t>And sure enough this led to an awful installation, heat pump was propped up on bolts and soak away was jammed straight in to the mud!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022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7570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sought some expert input into our guidance and specification and thanks to national trust and </a:t>
            </a:r>
            <a:r>
              <a:rPr lang="en-GB" err="1"/>
              <a:t>broadacres</a:t>
            </a:r>
            <a:r>
              <a:rPr lang="en-GB"/>
              <a:t> have other examples to share.</a:t>
            </a:r>
          </a:p>
          <a:p>
            <a:endParaRPr lang="en-GB"/>
          </a:p>
          <a:p>
            <a:r>
              <a:rPr lang="en-GB"/>
              <a:t>Mostly based around MCS requirements but these don’t go far enough we think </a:t>
            </a:r>
          </a:p>
          <a:p>
            <a:endParaRPr lang="en-GB"/>
          </a:p>
          <a:p>
            <a:r>
              <a:rPr lang="en-GB"/>
              <a:t>We are working on an updated specification for Bristol to be more comprehensive taking learning from elsewhere as ours is currently more of guidance and specification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731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Carbon Trust have put together a really helpful guidance document and tips on what to include in specifications which I highly recommend you read cover to cover </a:t>
            </a:r>
          </a:p>
          <a:p>
            <a:endParaRPr lang="en-GB"/>
          </a:p>
          <a:p>
            <a:r>
              <a:rPr lang="en-GB"/>
              <a:t>We recommend you use this document to help shape your specification and approach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676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F4B2A-DE67-10E8-CBB3-9E9354BA1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6CD50-C877-4D60-1405-CAFF795C5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DCCABC-639F-C3A4-D82C-5C31455A11BA}"/>
              </a:ext>
            </a:extLst>
          </p:cNvPr>
          <p:cNvSpPr>
            <a:spLocks noGrp="1"/>
          </p:cNvSpPr>
          <p:nvPr>
            <p:ph type="body" idx="1"/>
          </p:nvPr>
        </p:nvSpPr>
        <p:spPr/>
        <p:txBody>
          <a:bodyPr/>
          <a:lstStyle/>
          <a:p>
            <a:endParaRPr lang="en-GB" dirty="0"/>
          </a:p>
          <a:p>
            <a:r>
              <a:rPr lang="en-GB" dirty="0"/>
              <a:t>Reminder not for sharing as this is a sneak peak ahead of funder sign off </a:t>
            </a:r>
          </a:p>
        </p:txBody>
      </p:sp>
      <p:sp>
        <p:nvSpPr>
          <p:cNvPr id="4" name="Slide Number Placeholder 3">
            <a:extLst>
              <a:ext uri="{FF2B5EF4-FFF2-40B4-BE49-F238E27FC236}">
                <a16:creationId xmlns:a16="http://schemas.microsoft.com/office/drawing/2014/main" id="{9C790B1F-3469-7DF2-935D-99B1EFC0F8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670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1707-07B5-6DE6-2556-B0849C822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15301-7B49-D9C5-ACD7-8650D434B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A2D40-E661-5445-E932-6886A5A6B9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document helps understand what you need to know to make decisions and choices to implement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This example is for minimum performance requirements </a:t>
            </a:r>
          </a:p>
        </p:txBody>
      </p:sp>
      <p:sp>
        <p:nvSpPr>
          <p:cNvPr id="4" name="Slide Number Placeholder 3">
            <a:extLst>
              <a:ext uri="{FF2B5EF4-FFF2-40B4-BE49-F238E27FC236}">
                <a16:creationId xmlns:a16="http://schemas.microsoft.com/office/drawing/2014/main" id="{0A399463-F5AF-1910-7B66-CAEE7D42F1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097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F437F-8F33-F632-9FA9-F3A15C4DD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621A2-7775-A5E9-4B59-A4BDB29B5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0C3C4-F781-BAEB-30CE-DDB235EE7601}"/>
              </a:ext>
            </a:extLst>
          </p:cNvPr>
          <p:cNvSpPr>
            <a:spLocks noGrp="1"/>
          </p:cNvSpPr>
          <p:nvPr>
            <p:ph type="body" idx="1"/>
          </p:nvPr>
        </p:nvSpPr>
        <p:spPr/>
        <p:txBody>
          <a:bodyPr/>
          <a:lstStyle/>
          <a:p>
            <a:r>
              <a:rPr lang="en-GB" dirty="0"/>
              <a:t>There’s no point have a specification if you don’t have something in place to monitor implementation </a:t>
            </a:r>
          </a:p>
        </p:txBody>
      </p:sp>
      <p:sp>
        <p:nvSpPr>
          <p:cNvPr id="4" name="Slide Number Placeholder 3">
            <a:extLst>
              <a:ext uri="{FF2B5EF4-FFF2-40B4-BE49-F238E27FC236}">
                <a16:creationId xmlns:a16="http://schemas.microsoft.com/office/drawing/2014/main" id="{9BCC9A95-7257-444A-7DA9-0AC8433B6A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604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6B48-B961-AF64-6EE8-B44EC23DA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199B7-D183-794D-78AA-EFAA94764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7F49D-92CA-97D8-DDF9-3429A0DAB9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We’ve found that retrofit coordinators and clerk of works often don’t have any expertise in heat pumps to undertake their roles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Big challenge to know who has the right skills</a:t>
            </a:r>
          </a:p>
          <a:p>
            <a:endParaRPr lang="en-GB"/>
          </a:p>
          <a:p>
            <a:r>
              <a:rPr lang="en-GB"/>
              <a:t>Manufacturers want to sell us lots of heat pumps so they generally are good at helping out with technical queries around design </a:t>
            </a:r>
          </a:p>
          <a:p>
            <a:endParaRPr lang="en-GB"/>
          </a:p>
          <a:p>
            <a:r>
              <a:rPr lang="en-GB"/>
              <a:t>Some manufacturers offer to indemnify the designs if put through them which is a good feature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Asking installers to use specific design tools can help with design quality assurance . We are working on a design checker tool as well to help non technical officers. </a:t>
            </a:r>
          </a:p>
          <a:p>
            <a:endParaRPr lang="en-GB"/>
          </a:p>
        </p:txBody>
      </p:sp>
      <p:sp>
        <p:nvSpPr>
          <p:cNvPr id="4" name="Slide Number Placeholder 3">
            <a:extLst>
              <a:ext uri="{FF2B5EF4-FFF2-40B4-BE49-F238E27FC236}">
                <a16:creationId xmlns:a16="http://schemas.microsoft.com/office/drawing/2014/main" id="{5ED8D7DF-4B81-0942-6D64-E1C54C16C7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8456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in progress but we’re working with Nesta and Carno to produce an automatic design checker tool that could be helpful for others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92483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Having a good specification and guidance is critical for quality assurance and to create clear accountability </a:t>
            </a:r>
          </a:p>
          <a:p>
            <a:endParaRPr lang="en-GB"/>
          </a:p>
          <a:p>
            <a:r>
              <a:rPr lang="en-GB"/>
              <a:t>We need to have people managing the projects who know what good looks like or know who to ask to support this phase to save a lot of time and expense down the line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8102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a92e3f964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a92e3f964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9040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E0F79-378C-718A-FCBA-CEAF99D61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582C7-B986-4F84-D41A-F71516C67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64A1F0-A225-D7B8-1744-68ED0F8AE0D1}"/>
              </a:ext>
            </a:extLst>
          </p:cNvPr>
          <p:cNvSpPr>
            <a:spLocks noGrp="1"/>
          </p:cNvSpPr>
          <p:nvPr>
            <p:ph type="body" idx="1"/>
          </p:nvPr>
        </p:nvSpPr>
        <p:spPr/>
        <p:txBody>
          <a:bodyPr/>
          <a:lstStyle/>
          <a:p>
            <a:r>
              <a:rPr lang="en-GB" dirty="0"/>
              <a:t>You’ve already seen some of the audit results so we know there is an issue</a:t>
            </a:r>
          </a:p>
          <a:p>
            <a:endParaRPr lang="en-GB" dirty="0"/>
          </a:p>
          <a:p>
            <a:r>
              <a:rPr lang="en-GB" dirty="0"/>
              <a:t>Some systems have ok design but really sloppy install practices </a:t>
            </a:r>
          </a:p>
          <a:p>
            <a:endParaRPr lang="en-GB" dirty="0"/>
          </a:p>
          <a:p>
            <a:r>
              <a:rPr lang="en-GB" dirty="0"/>
              <a:t>Commissioning systems is one of biggest factors in heat pump system performance, weather compensation often not set </a:t>
            </a:r>
          </a:p>
          <a:p>
            <a:endParaRPr lang="en-GB" dirty="0"/>
          </a:p>
          <a:p>
            <a:r>
              <a:rPr lang="en-GB" dirty="0"/>
              <a:t>If we don’t monitor systems we don’t have any evidence base to learn from or solve issues with </a:t>
            </a:r>
          </a:p>
          <a:p>
            <a:endParaRPr lang="en-GB" dirty="0"/>
          </a:p>
          <a:p>
            <a:endParaRPr lang="en-GB" dirty="0"/>
          </a:p>
        </p:txBody>
      </p:sp>
      <p:sp>
        <p:nvSpPr>
          <p:cNvPr id="4" name="Slide Number Placeholder 3">
            <a:extLst>
              <a:ext uri="{FF2B5EF4-FFF2-40B4-BE49-F238E27FC236}">
                <a16:creationId xmlns:a16="http://schemas.microsoft.com/office/drawing/2014/main" id="{52BA0849-415C-6FC8-6550-42561448A7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0651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1210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have a form in your resources pack to help non techy people check some basics about an installation </a:t>
            </a:r>
          </a:p>
          <a:p>
            <a:endParaRPr lang="en-GB"/>
          </a:p>
          <a:p>
            <a:r>
              <a:rPr lang="en-GB"/>
              <a:t>Recommend this is a first step for your own learning to go out and look at some heat pumps you have installed to assess basic quality </a:t>
            </a:r>
          </a:p>
          <a:p>
            <a:endParaRPr lang="en-GB"/>
          </a:p>
          <a:p>
            <a:r>
              <a:rPr lang="en-GB"/>
              <a:t>It is designed with a guide alongside so it instructs you how to seek the information required in form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5026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Without monitoring impossible to measure KPIs </a:t>
            </a:r>
          </a:p>
          <a:p>
            <a:endParaRPr lang="en-GB"/>
          </a:p>
          <a:p>
            <a:r>
              <a:rPr lang="en-GB"/>
              <a:t>Monitoring often comes with the benefit of providing more information to households as well if they are digitally savvy </a:t>
            </a:r>
          </a:p>
          <a:p>
            <a:endParaRPr lang="en-GB"/>
          </a:p>
          <a:p>
            <a:r>
              <a:rPr lang="en-GB"/>
              <a:t>Will say more about monitoring in next section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88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B6358-05E8-C764-F984-F168FF974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659E6-FFE3-32E9-21C3-3583FAF5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D6A04-DB06-50F5-3C6F-20B174941EC0}"/>
              </a:ext>
            </a:extLst>
          </p:cNvPr>
          <p:cNvSpPr>
            <a:spLocks noGrp="1"/>
          </p:cNvSpPr>
          <p:nvPr>
            <p:ph type="body" idx="1"/>
          </p:nvPr>
        </p:nvSpPr>
        <p:spPr/>
        <p:txBody>
          <a:bodyPr/>
          <a:lstStyle/>
          <a:p>
            <a:r>
              <a:rPr lang="en-GB"/>
              <a:t>Already seeing the benefits of this approach with first audits</a:t>
            </a:r>
          </a:p>
          <a:p>
            <a:endParaRPr lang="en-GB"/>
          </a:p>
          <a:p>
            <a:r>
              <a:rPr lang="en-GB"/>
              <a:t>Probably takes the installer 30 minutes to complete on an online form but means it catches poor practices </a:t>
            </a:r>
          </a:p>
          <a:p>
            <a:endParaRPr lang="en-GB"/>
          </a:p>
          <a:p>
            <a:r>
              <a:rPr lang="en-GB"/>
              <a:t>You still need to check their work though, this picture of the level doesn’t show either end! </a:t>
            </a:r>
          </a:p>
        </p:txBody>
      </p:sp>
      <p:sp>
        <p:nvSpPr>
          <p:cNvPr id="4" name="Slide Number Placeholder 3">
            <a:extLst>
              <a:ext uri="{FF2B5EF4-FFF2-40B4-BE49-F238E27FC236}">
                <a16:creationId xmlns:a16="http://schemas.microsoft.com/office/drawing/2014/main" id="{8E6E6F49-041F-F279-F0ED-87261682FA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2602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Hands on learning is often the best with heat pumps, give the check form a try </a:t>
            </a:r>
          </a:p>
          <a:p>
            <a:endParaRPr lang="en-GB"/>
          </a:p>
          <a:p>
            <a:r>
              <a:rPr lang="en-GB"/>
              <a:t>Monitoring is essential </a:t>
            </a:r>
          </a:p>
          <a:p>
            <a:endParaRPr lang="en-GB"/>
          </a:p>
          <a:p>
            <a:r>
              <a:rPr lang="en-GB"/>
              <a:t>Installer self auditing can help mitigate against problems down the line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6859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3937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9BF50-263B-0287-F908-60F761B0B3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BC1F1-752B-1124-7C33-EF003A591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F65E9-9C48-355B-9883-A06D1148E517}"/>
              </a:ext>
            </a:extLst>
          </p:cNvPr>
          <p:cNvSpPr>
            <a:spLocks noGrp="1"/>
          </p:cNvSpPr>
          <p:nvPr>
            <p:ph type="body" idx="1"/>
          </p:nvPr>
        </p:nvSpPr>
        <p:spPr/>
        <p:txBody>
          <a:bodyPr/>
          <a:lstStyle/>
          <a:p>
            <a:r>
              <a:rPr lang="en-GB" sz="1200" kern="1200">
                <a:solidFill>
                  <a:schemeClr val="tx1"/>
                </a:solidFill>
                <a:effectLst/>
                <a:latin typeface="+mn-lt"/>
                <a:ea typeface="+mn-ea"/>
                <a:cs typeface="+mn-cs"/>
              </a:rPr>
              <a:t>So this covers handover and critical things like auditing and monitoring </a:t>
            </a:r>
          </a:p>
          <a:p>
            <a:endParaRPr lang="en-GB"/>
          </a:p>
        </p:txBody>
      </p:sp>
      <p:sp>
        <p:nvSpPr>
          <p:cNvPr id="4" name="Slide Number Placeholder 3">
            <a:extLst>
              <a:ext uri="{FF2B5EF4-FFF2-40B4-BE49-F238E27FC236}">
                <a16:creationId xmlns:a16="http://schemas.microsoft.com/office/drawing/2014/main" id="{7D73DBF3-597B-78D5-75C3-A864D58739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2176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B8E23-DDB5-1A0B-DFEB-8128C00F9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3CE12-0374-9712-6B6B-7CAF7AD8E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E28AD-DC56-8F61-CACB-AEBDD0119F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Handover particularly bad on new builds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Technical audits really insightful and good at influencing senior manager to 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Found support officers often don’t feel confident to help residents if they don’t understand heat pumps themselves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Found skills gaps amongst service teams that could lead to voided warranties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Inevitable disputes with contractors are difficult to resolve without monitoring </a:t>
            </a:r>
          </a:p>
          <a:p>
            <a:endParaRPr lang="en-GB"/>
          </a:p>
        </p:txBody>
      </p:sp>
      <p:sp>
        <p:nvSpPr>
          <p:cNvPr id="4" name="Slide Number Placeholder 3">
            <a:extLst>
              <a:ext uri="{FF2B5EF4-FFF2-40B4-BE49-F238E27FC236}">
                <a16:creationId xmlns:a16="http://schemas.microsoft.com/office/drawing/2014/main" id="{3D32BA1A-105D-C2D1-9E07-AC05A6A0EC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1471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4C355-C00D-9D95-7734-6851909F1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5DDB3-8900-F39F-AE87-321363EFD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E363E-501A-58E1-E337-6EDD420C5B61}"/>
              </a:ext>
            </a:extLst>
          </p:cNvPr>
          <p:cNvSpPr>
            <a:spLocks noGrp="1"/>
          </p:cNvSpPr>
          <p:nvPr>
            <p:ph type="body" idx="1"/>
          </p:nvPr>
        </p:nvSpPr>
        <p:spPr/>
        <p:txBody>
          <a:bodyPr/>
          <a:lstStyle/>
          <a:p>
            <a:r>
              <a:rPr lang="en-GB" dirty="0"/>
              <a:t>This was a warm homes local grant install done on a neighbours home. </a:t>
            </a:r>
          </a:p>
          <a:p>
            <a:endParaRPr lang="en-GB" dirty="0"/>
          </a:p>
          <a:p>
            <a:r>
              <a:rPr lang="en-GB" dirty="0"/>
              <a:t>I asked what his experience was as I saw the install was poor quality</a:t>
            </a:r>
          </a:p>
          <a:p>
            <a:endParaRPr lang="en-GB" dirty="0"/>
          </a:p>
          <a:p>
            <a:r>
              <a:rPr lang="en-GB" dirty="0"/>
              <a:t>I happened to bump in to the installer in the village…. Asked about why fixed flow </a:t>
            </a:r>
          </a:p>
          <a:p>
            <a:endParaRPr lang="en-GB" dirty="0"/>
          </a:p>
          <a:p>
            <a:r>
              <a:rPr lang="en-GB" dirty="0"/>
              <a:t>Handover might not even be done by the installer and is left to housing officers who don’t have the skills or info to do it properly </a:t>
            </a:r>
          </a:p>
          <a:p>
            <a:endParaRPr lang="en-GB" dirty="0"/>
          </a:p>
        </p:txBody>
      </p:sp>
      <p:sp>
        <p:nvSpPr>
          <p:cNvPr id="4" name="Slide Number Placeholder 3">
            <a:extLst>
              <a:ext uri="{FF2B5EF4-FFF2-40B4-BE49-F238E27FC236}">
                <a16:creationId xmlns:a16="http://schemas.microsoft.com/office/drawing/2014/main" id="{065FDB00-01C1-6117-A153-57575254D9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3983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5338B-EE23-AEE4-537E-9ABA7152B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7CE2C-452E-8D9B-255F-DE1F47963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0AFDD-50B4-CAF7-8912-445CD6E9A40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23BED8-AFC2-3CBC-8DB4-7E045E92CF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61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Nesta created a free online audit form in the resource pack you can copy and paste then adapt. It puts the output in to excel but then the guidance shows how to generate a report as well</a:t>
            </a:r>
          </a:p>
          <a:p>
            <a:endParaRPr lang="en-GB"/>
          </a:p>
          <a:p>
            <a:r>
              <a:rPr lang="en-GB"/>
              <a:t>It also covers a form for capturing any repair works done by contractors </a:t>
            </a:r>
          </a:p>
          <a:p>
            <a:endParaRPr lang="en-GB"/>
          </a:p>
          <a:p>
            <a:r>
              <a:rPr lang="en-GB"/>
              <a:t>So it should be ready to use and free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2817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produced this short guide with Nesta as and designed a couple of helpful explainers for key concepts residents often struggle with </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5862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D361F-5C5F-F633-A01E-C6FF544F8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EA86C-4EDB-B4BE-CFF9-B938DE5821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F9C99A-B323-79FD-E91A-18350360A8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learned a lot during the technical audits.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Non technical and technical team shadowed the auditors and learned a lot </a:t>
            </a:r>
          </a:p>
          <a:p>
            <a:endParaRPr lang="en-GB" dirty="0"/>
          </a:p>
          <a:p>
            <a:r>
              <a:rPr lang="en-GB" dirty="0"/>
              <a:t>Nesta created a free online audit form in the resource pack you can copy and paste then adapt. It puts the output in to excel but then the guidance shows how to generate a report as well</a:t>
            </a:r>
          </a:p>
          <a:p>
            <a:endParaRPr lang="en-GB" dirty="0"/>
          </a:p>
          <a:p>
            <a:r>
              <a:rPr lang="en-GB" dirty="0"/>
              <a:t>It also covers a form for capturing any repair works done by contractors </a:t>
            </a:r>
          </a:p>
          <a:p>
            <a:endParaRPr lang="en-GB" dirty="0"/>
          </a:p>
          <a:p>
            <a:r>
              <a:rPr lang="en-GB" dirty="0"/>
              <a:t>So it should be ready to use and free </a:t>
            </a:r>
          </a:p>
          <a:p>
            <a:endParaRPr lang="en-GB" dirty="0"/>
          </a:p>
        </p:txBody>
      </p:sp>
      <p:sp>
        <p:nvSpPr>
          <p:cNvPr id="4" name="Slide Number Placeholder 3">
            <a:extLst>
              <a:ext uri="{FF2B5EF4-FFF2-40B4-BE49-F238E27FC236}">
                <a16:creationId xmlns:a16="http://schemas.microsoft.com/office/drawing/2014/main" id="{1B9678F9-6D2A-EC1D-F92E-F9F7AC5F1E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2088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We’ve got a resource that covers a few tips on what to do if you discover issues on any of these audits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4698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1A78D-4188-343A-AF62-CA201A339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AF1A4-42D2-6408-64EB-BEB4073AF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045A65-1FD7-4FEC-03CC-7C5AB1C0B1C2}"/>
              </a:ext>
            </a:extLst>
          </p:cNvPr>
          <p:cNvSpPr>
            <a:spLocks noGrp="1"/>
          </p:cNvSpPr>
          <p:nvPr>
            <p:ph type="body" idx="1"/>
          </p:nvPr>
        </p:nvSpPr>
        <p:spPr/>
        <p:txBody>
          <a:bodyPr/>
          <a:lstStyle/>
          <a:p>
            <a:r>
              <a:rPr lang="en-GB" dirty="0"/>
              <a:t>Sorry to say that this was a heat pump in our fleet that obviously hasn’t been serviced in a while</a:t>
            </a:r>
          </a:p>
          <a:p>
            <a:endParaRPr lang="en-GB" dirty="0"/>
          </a:p>
          <a:p>
            <a:r>
              <a:rPr lang="en-GB" dirty="0"/>
              <a:t>This will void warranties </a:t>
            </a:r>
          </a:p>
          <a:p>
            <a:endParaRPr lang="en-GB" dirty="0"/>
          </a:p>
          <a:p>
            <a:r>
              <a:rPr lang="en-GB" dirty="0"/>
              <a:t>Could cause problems down the line as well with early failure </a:t>
            </a:r>
          </a:p>
          <a:p>
            <a:endParaRPr lang="en-GB" dirty="0"/>
          </a:p>
          <a:p>
            <a:r>
              <a:rPr lang="en-GB" dirty="0"/>
              <a:t>Can be a great opportunity to review your heat pump stock at this point each year and check that resident knows how to work system</a:t>
            </a:r>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BB5F587-1560-AC1C-F2A2-36744FFD3B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8699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guidance note covers a good introduction to this</a:t>
            </a:r>
          </a:p>
          <a:p>
            <a:endParaRPr lang="en-GB" dirty="0"/>
          </a:p>
          <a:p>
            <a:r>
              <a:rPr lang="en-GB" dirty="0"/>
              <a:t>Due to the quality issues seen we need to monitor to give ourselves the information to act on issues </a:t>
            </a:r>
          </a:p>
          <a:p>
            <a:endParaRPr lang="en-GB" dirty="0"/>
          </a:p>
          <a:p>
            <a:r>
              <a:rPr lang="en-GB" dirty="0"/>
              <a:t>The guidance covers things like different options, connectivity considers and more </a:t>
            </a:r>
          </a:p>
          <a:p>
            <a:endParaRPr lang="en-GB" dirty="0"/>
          </a:p>
          <a:p>
            <a:r>
              <a:rPr lang="en-GB" dirty="0"/>
              <a:t>There is a more detailed log that compares some different manufacturer features as a resource we hope will be updated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1788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Auditing is a valuable learning opportunity for us all, shadowing works really well </a:t>
            </a:r>
          </a:p>
          <a:p>
            <a:endParaRPr lang="en-GB" dirty="0"/>
          </a:p>
          <a:p>
            <a:r>
              <a:rPr lang="en-GB" dirty="0"/>
              <a:t>Handover needs to be done by skilled people </a:t>
            </a:r>
          </a:p>
          <a:p>
            <a:endParaRPr lang="en-GB" dirty="0"/>
          </a:p>
          <a:p>
            <a:r>
              <a:rPr lang="en-GB" dirty="0"/>
              <a:t>Monitoring </a:t>
            </a:r>
            <a:r>
              <a:rPr lang="en-GB" dirty="0" err="1"/>
              <a:t>monitoring</a:t>
            </a:r>
            <a:r>
              <a:rPr lang="en-GB" dirty="0"/>
              <a:t> </a:t>
            </a:r>
            <a:r>
              <a:rPr lang="en-GB" dirty="0" err="1"/>
              <a:t>monitoring</a:t>
            </a:r>
            <a:r>
              <a:rPr lang="en-GB"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5686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Obviously there has been a lot covered here and we’ve been doing this gradually over years so we aren’t expecting you to do this all at once!</a:t>
            </a:r>
          </a:p>
          <a:p>
            <a:endParaRPr lang="en-GB"/>
          </a:p>
          <a:p>
            <a:r>
              <a:rPr lang="en-GB"/>
              <a:t>We’ve actually now just begun a process to bring this all together in a strategic review for which we’ve provided an outline of things to consider. This is very early days though but it might be something to consider.</a:t>
            </a:r>
          </a:p>
          <a:p>
            <a:endParaRPr lang="en-GB"/>
          </a:p>
          <a:p>
            <a:r>
              <a:rPr lang="en-GB"/>
              <a:t>One thing that is critical is internal stakeholder relations, won’t go anywhere without buy in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0837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As you can see there are a lot of different focus areas we will be tackling this year and taking them step by step </a:t>
            </a:r>
          </a:p>
          <a:p>
            <a:pPr marL="171450" indent="-171450">
              <a:buFontTx/>
              <a:buChar char="-"/>
            </a:pPr>
            <a:endParaRPr lang="en-GB"/>
          </a:p>
          <a:p>
            <a:pPr marL="171450" indent="-171450">
              <a:buFontTx/>
              <a:buChar char="-"/>
            </a:pPr>
            <a:r>
              <a:rPr lang="en-GB"/>
              <a:t>These can be prioritised on the basis of things like urgency and critically capacity amongst consultees to engage in the process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91746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8863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964B9-3DE5-FC37-FE34-D483AB1EB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42A35-4A40-7DD4-02B4-B51EB1F9F6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EF5AF-0BDA-8DFA-473B-A012B6DB037F}"/>
              </a:ext>
            </a:extLst>
          </p:cNvPr>
          <p:cNvSpPr>
            <a:spLocks noGrp="1"/>
          </p:cNvSpPr>
          <p:nvPr>
            <p:ph type="body" idx="1"/>
          </p:nvPr>
        </p:nvSpPr>
        <p:spPr/>
        <p:txBody>
          <a:bodyPr/>
          <a:lstStyle/>
          <a:p>
            <a:pPr marL="171450" indent="-171450">
              <a:buFontTx/>
              <a:buChar char="-"/>
            </a:pPr>
            <a:r>
              <a:rPr lang="en-GB"/>
              <a:t>Critical to note that we aren’t saying these resources are perfect by a long way and we hope that perhaps a -community of practice will form around keeping them updated</a:t>
            </a:r>
          </a:p>
          <a:p>
            <a:pPr marL="171450" indent="-171450">
              <a:buFontTx/>
              <a:buChar char="-"/>
            </a:pPr>
            <a:r>
              <a:rPr lang="en-GB"/>
              <a:t>Important that those using resources are willing to learn the why behind them to get the most out of them</a:t>
            </a:r>
          </a:p>
          <a:p>
            <a:pPr marL="171450" indent="-171450">
              <a:buFontTx/>
              <a:buChar char="-"/>
            </a:pPr>
            <a:r>
              <a:rPr lang="en-GB"/>
              <a:t>We are aiming for bronze here given. Have to be careful of procurement failure or contract disputes that might mean no heat pumps going in at all </a:t>
            </a:r>
          </a:p>
          <a:p>
            <a:pPr marL="171450" indent="-171450">
              <a:buFontTx/>
              <a:buChar char="-"/>
            </a:pPr>
            <a:endParaRPr lang="en-GB"/>
          </a:p>
          <a:p>
            <a:endParaRPr lang="en-GB"/>
          </a:p>
        </p:txBody>
      </p:sp>
      <p:sp>
        <p:nvSpPr>
          <p:cNvPr id="4" name="Slide Number Placeholder 3">
            <a:extLst>
              <a:ext uri="{FF2B5EF4-FFF2-40B4-BE49-F238E27FC236}">
                <a16:creationId xmlns:a16="http://schemas.microsoft.com/office/drawing/2014/main" id="{E961F4B1-10D7-7FE5-4390-08D8D6FB2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7465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for you now to build your own quality assurance process and just to say that it doesn’t matter if you already mid project delivery you still have time to implement these actions. </a:t>
            </a:r>
          </a:p>
          <a:p>
            <a:endParaRPr lang="en-GB"/>
          </a:p>
          <a:p>
            <a:r>
              <a:rPr lang="en-GB"/>
              <a:t>We have successfully managed to get heat pumps fixed on older installs with the right information saving us a lot of money long term.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7357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make change and most of this doesn’t require any additional resource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8BED3-9B83-4EC3-8251-D031F7182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5236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98BED3-9B83-4EC3-8251-D031F7182081}" type="slidenum">
              <a:rPr lang="en-GB" smtClean="0"/>
              <a:t>83</a:t>
            </a:fld>
            <a:endParaRPr lang="en-GB"/>
          </a:p>
        </p:txBody>
      </p:sp>
    </p:spTree>
    <p:extLst>
      <p:ext uri="{BB962C8B-B14F-4D97-AF65-F5344CB8AC3E}">
        <p14:creationId xmlns:p14="http://schemas.microsoft.com/office/powerpoint/2010/main" val="1347223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0128-5595-B429-6F70-16031BCEA9E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A0E9171-E595-378D-54E7-5A291C83A1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A5BA94E-6FEC-F8F3-DD46-2C88197FCBD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FA82B2B4-2B80-79D4-6CD5-87CB5C3E69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5ED27-9041-D211-5199-E0B43C54C7BF}"/>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06538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A64B-5E62-0CED-4BE9-3EF4302C2A3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98A05F-C9A2-6C1D-BFAF-2610A6D573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727752-0E08-52C0-D316-F8B93076FA67}"/>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F57D39B-05FA-BD00-8433-16B1D52E17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7751A0-A500-DEFF-F719-9403A47FF89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074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9EA4E-C6FD-5DBF-E1CF-6E40A536E41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CE68479-CD90-F561-F5D7-C8545076C3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3FA1EE-C1D9-9787-85A1-828B5CB7068D}"/>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01BBAC1-5CFB-EB05-087C-FA3A61E626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599A4-31DB-CBE1-957D-980D72B4089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989484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47DC4-3DEE-D8D9-0CC0-68989C7D2C9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8F7D816-F80E-57C7-E132-A7F6CEFF20D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9C9901-05DF-E713-E4B8-14AE079A58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280959F-F0FE-64BE-76A3-09588CD89E3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C8A828B2-2CDA-4BFD-E625-46E8C614C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9FBE8E-B076-AB4C-4334-08886B521BB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10503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85C8-F82B-6D40-3CCB-D6E7E6AA2023}"/>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0B22C6D-659A-C6A9-D4DD-F528BD13E5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602CE1A-A781-5620-76FA-B04834AA7C2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12E99E2-3E7F-60DC-F46E-4683203164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99B051-65A6-81A8-4F44-B272FC6F5F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29BC5C9-9D83-3DBD-4A38-F8DC30C5B57C}"/>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a:extLst>
              <a:ext uri="{FF2B5EF4-FFF2-40B4-BE49-F238E27FC236}">
                <a16:creationId xmlns:a16="http://schemas.microsoft.com/office/drawing/2014/main" id="{15649B06-F2F3-DAB5-FF67-67D55E68A1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F70FB5-3968-2416-4397-3F92C0D921A5}"/>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9790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C61C-38CC-796B-6C27-4A6E465C553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C4B2A06-EEB9-37B5-B251-3538EF2CED7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a:extLst>
              <a:ext uri="{FF2B5EF4-FFF2-40B4-BE49-F238E27FC236}">
                <a16:creationId xmlns:a16="http://schemas.microsoft.com/office/drawing/2014/main" id="{9FAA4F05-69A7-8C93-2893-1FB95EACF5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EC9E098-EE6A-30F9-387F-E6B475882A8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766807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49BB69-CD47-F960-874A-717A8759E235}"/>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a:extLst>
              <a:ext uri="{FF2B5EF4-FFF2-40B4-BE49-F238E27FC236}">
                <a16:creationId xmlns:a16="http://schemas.microsoft.com/office/drawing/2014/main" id="{FBC492C3-BB27-E69D-0CD3-332F043FC8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3523D5-F897-4920-34CD-0E7D608734A4}"/>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036448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52F6-AAA2-AAF6-9303-92E0885FBE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DCE93D3-B813-EA45-1A46-A93DB7BA0F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2525EF0-97C2-6A83-6CCF-58C5D555F7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C89875-F8DF-26E9-D49E-29DDE09E2CF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DDC81A0E-1523-D616-FD02-0BE7A7C514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D5D062-040D-453E-F127-08517474A3F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88600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353-3686-31F8-5B8E-34F5C93792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D5F68EE-AB42-5F47-80F5-A173CA1326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5A818A-C95B-8FAC-C66A-F8CC481EE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838BBF-D9FD-D055-BA3D-4C7A681B37C4}"/>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FE4AB9F2-6093-BCC9-922E-2F0D020C72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43D20-B1C6-FE0B-3367-64886EB828B6}"/>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14509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6906-4CA0-CFA3-99A2-609D70566D0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13400F0-4184-7EDB-D23B-40D8BFE85B5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12C0B73-9E82-CAAF-40B7-B170F2CA1A1B}"/>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8E62EC6-F4FB-DE5C-A725-6DB40A5279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CEEE97-EC74-37CA-5981-74AEDED397F9}"/>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204772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27E286-69CB-AF36-FB94-D73F2CE4B70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4DFED75-E5DA-63AB-3820-D04711CFC2B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5F9137A-D6AA-3D3F-5C86-DB4FC32A80DA}"/>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FEB0430-2323-3B1F-AA07-8B8633E62E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E2B28-4743-D778-B8C5-7A7A36C1A390}"/>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14223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0128-5595-B429-6F70-16031BCEA9E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A0E9171-E595-378D-54E7-5A291C83A1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A5BA94E-6FEC-F8F3-DD46-2C88197FCBD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FA82B2B4-2B80-79D4-6CD5-87CB5C3E69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5ED27-9041-D211-5199-E0B43C54C7BF}"/>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85347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A64B-5E62-0CED-4BE9-3EF4302C2A3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98A05F-C9A2-6C1D-BFAF-2610A6D573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727752-0E08-52C0-D316-F8B93076FA67}"/>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F57D39B-05FA-BD00-8433-16B1D52E17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7751A0-A500-DEFF-F719-9403A47FF89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647493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9EA4E-C6FD-5DBF-E1CF-6E40A536E41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CE68479-CD90-F561-F5D7-C8545076C3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3FA1EE-C1D9-9787-85A1-828B5CB7068D}"/>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01BBAC1-5CFB-EB05-087C-FA3A61E626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599A4-31DB-CBE1-957D-980D72B4089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282564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47DC4-3DEE-D8D9-0CC0-68989C7D2C9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8F7D816-F80E-57C7-E132-A7F6CEFF20D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9C9901-05DF-E713-E4B8-14AE079A58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280959F-F0FE-64BE-76A3-09588CD89E3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C8A828B2-2CDA-4BFD-E625-46E8C614C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9FBE8E-B076-AB4C-4334-08886B521BB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83853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85C8-F82B-6D40-3CCB-D6E7E6AA2023}"/>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0B22C6D-659A-C6A9-D4DD-F528BD13E5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602CE1A-A781-5620-76FA-B04834AA7C2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12E99E2-3E7F-60DC-F46E-4683203164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99B051-65A6-81A8-4F44-B272FC6F5F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29BC5C9-9D83-3DBD-4A38-F8DC30C5B57C}"/>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a:extLst>
              <a:ext uri="{FF2B5EF4-FFF2-40B4-BE49-F238E27FC236}">
                <a16:creationId xmlns:a16="http://schemas.microsoft.com/office/drawing/2014/main" id="{15649B06-F2F3-DAB5-FF67-67D55E68A1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F70FB5-3968-2416-4397-3F92C0D921A5}"/>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989765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C61C-38CC-796B-6C27-4A6E465C553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C4B2A06-EEB9-37B5-B251-3538EF2CED7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a:extLst>
              <a:ext uri="{FF2B5EF4-FFF2-40B4-BE49-F238E27FC236}">
                <a16:creationId xmlns:a16="http://schemas.microsoft.com/office/drawing/2014/main" id="{9FAA4F05-69A7-8C93-2893-1FB95EACF5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EC9E098-EE6A-30F9-387F-E6B475882A8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87179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49BB69-CD47-F960-874A-717A8759E235}"/>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a:extLst>
              <a:ext uri="{FF2B5EF4-FFF2-40B4-BE49-F238E27FC236}">
                <a16:creationId xmlns:a16="http://schemas.microsoft.com/office/drawing/2014/main" id="{FBC492C3-BB27-E69D-0CD3-332F043FC8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3523D5-F897-4920-34CD-0E7D608734A4}"/>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195341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52F6-AAA2-AAF6-9303-92E0885FBE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DCE93D3-B813-EA45-1A46-A93DB7BA0F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2525EF0-97C2-6A83-6CCF-58C5D555F7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C89875-F8DF-26E9-D49E-29DDE09E2CF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DDC81A0E-1523-D616-FD02-0BE7A7C514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D5D062-040D-453E-F127-08517474A3F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746829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353-3686-31F8-5B8E-34F5C93792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D5F68EE-AB42-5F47-80F5-A173CA1326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5A818A-C95B-8FAC-C66A-F8CC481EE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838BBF-D9FD-D055-BA3D-4C7A681B37C4}"/>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FE4AB9F2-6093-BCC9-922E-2F0D020C72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43D20-B1C6-FE0B-3367-64886EB828B6}"/>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579545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6906-4CA0-CFA3-99A2-609D70566D0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13400F0-4184-7EDB-D23B-40D8BFE85B5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12C0B73-9E82-CAAF-40B7-B170F2CA1A1B}"/>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8E62EC6-F4FB-DE5C-A725-6DB40A5279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CEEE97-EC74-37CA-5981-74AEDED397F9}"/>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175568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27E286-69CB-AF36-FB94-D73F2CE4B70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4DFED75-E5DA-63AB-3820-D04711CFC2B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5F9137A-D6AA-3D3F-5C86-DB4FC32A80DA}"/>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FEB0430-2323-3B1F-AA07-8B8633E62E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E2B28-4743-D778-B8C5-7A7A36C1A390}"/>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69327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0128-5595-B429-6F70-16031BCEA9E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A0E9171-E595-378D-54E7-5A291C83A1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A5BA94E-6FEC-F8F3-DD46-2C88197FCBD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FA82B2B4-2B80-79D4-6CD5-87CB5C3E69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5ED27-9041-D211-5199-E0B43C54C7BF}"/>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47687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A64B-5E62-0CED-4BE9-3EF4302C2A3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98A05F-C9A2-6C1D-BFAF-2610A6D573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727752-0E08-52C0-D316-F8B93076FA67}"/>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F57D39B-05FA-BD00-8433-16B1D52E17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7751A0-A500-DEFF-F719-9403A47FF89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553443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9EA4E-C6FD-5DBF-E1CF-6E40A536E41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CE68479-CD90-F561-F5D7-C8545076C3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3FA1EE-C1D9-9787-85A1-828B5CB7068D}"/>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901BBAC1-5CFB-EB05-087C-FA3A61E626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599A4-31DB-CBE1-957D-980D72B4089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0857062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47DC4-3DEE-D8D9-0CC0-68989C7D2C9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8F7D816-F80E-57C7-E132-A7F6CEFF20D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9C9901-05DF-E713-E4B8-14AE079A58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280959F-F0FE-64BE-76A3-09588CD89E36}"/>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C8A828B2-2CDA-4BFD-E625-46E8C614C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9FBE8E-B076-AB4C-4334-08886B521BB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076555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85C8-F82B-6D40-3CCB-D6E7E6AA2023}"/>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0B22C6D-659A-C6A9-D4DD-F528BD13E5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602CE1A-A781-5620-76FA-B04834AA7C2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12E99E2-3E7F-60DC-F46E-4683203164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99B051-65A6-81A8-4F44-B272FC6F5F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29BC5C9-9D83-3DBD-4A38-F8DC30C5B57C}"/>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a:extLst>
              <a:ext uri="{FF2B5EF4-FFF2-40B4-BE49-F238E27FC236}">
                <a16:creationId xmlns:a16="http://schemas.microsoft.com/office/drawing/2014/main" id="{15649B06-F2F3-DAB5-FF67-67D55E68A1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F70FB5-3968-2416-4397-3F92C0D921A5}"/>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8803855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C61C-38CC-796B-6C27-4A6E465C553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C4B2A06-EEB9-37B5-B251-3538EF2CED7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a:extLst>
              <a:ext uri="{FF2B5EF4-FFF2-40B4-BE49-F238E27FC236}">
                <a16:creationId xmlns:a16="http://schemas.microsoft.com/office/drawing/2014/main" id="{9FAA4F05-69A7-8C93-2893-1FB95EACF5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EC9E098-EE6A-30F9-387F-E6B475882A88}"/>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888458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49BB69-CD47-F960-874A-717A8759E235}"/>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a:extLst>
              <a:ext uri="{FF2B5EF4-FFF2-40B4-BE49-F238E27FC236}">
                <a16:creationId xmlns:a16="http://schemas.microsoft.com/office/drawing/2014/main" id="{FBC492C3-BB27-E69D-0CD3-332F043FC8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63523D5-F897-4920-34CD-0E7D608734A4}"/>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722084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52F6-AAA2-AAF6-9303-92E0885FBE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DCE93D3-B813-EA45-1A46-A93DB7BA0F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2525EF0-97C2-6A83-6CCF-58C5D555F7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C89875-F8DF-26E9-D49E-29DDE09E2CF8}"/>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DDC81A0E-1523-D616-FD02-0BE7A7C514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D5D062-040D-453E-F127-08517474A3FB}"/>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065959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5353-3686-31F8-5B8E-34F5C93792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D5F68EE-AB42-5F47-80F5-A173CA1326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5A818A-C95B-8FAC-C66A-F8CC481EE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838BBF-D9FD-D055-BA3D-4C7A681B37C4}"/>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a:extLst>
              <a:ext uri="{FF2B5EF4-FFF2-40B4-BE49-F238E27FC236}">
                <a16:creationId xmlns:a16="http://schemas.microsoft.com/office/drawing/2014/main" id="{FE4AB9F2-6093-BCC9-922E-2F0D020C72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43D20-B1C6-FE0B-3367-64886EB828B6}"/>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7883674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6906-4CA0-CFA3-99A2-609D70566D0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13400F0-4184-7EDB-D23B-40D8BFE85B5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12C0B73-9E82-CAAF-40B7-B170F2CA1A1B}"/>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8E62EC6-F4FB-DE5C-A725-6DB40A5279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CEEE97-EC74-37CA-5981-74AEDED397F9}"/>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046704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27E286-69CB-AF36-FB94-D73F2CE4B70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4DFED75-E5DA-63AB-3820-D04711CFC2B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5F9137A-D6AA-3D3F-5C86-DB4FC32A80DA}"/>
              </a:ext>
            </a:extLst>
          </p:cNvPr>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0FEB0430-2323-3B1F-AA07-8B8633E62E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E2B28-4743-D778-B8C5-7A7A36C1A390}"/>
              </a:ext>
            </a:extLst>
          </p:cNvPr>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095853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8 Text columns_2">
  <p:cSld name="8 Text columns_2">
    <p:spTree>
      <p:nvGrpSpPr>
        <p:cNvPr id="1" name="Shape 330"/>
        <p:cNvGrpSpPr/>
        <p:nvPr/>
      </p:nvGrpSpPr>
      <p:grpSpPr>
        <a:xfrm>
          <a:off x="0" y="0"/>
          <a:ext cx="0" cy="0"/>
          <a:chOff x="0" y="0"/>
          <a:chExt cx="0" cy="0"/>
        </a:xfrm>
      </p:grpSpPr>
      <p:sp>
        <p:nvSpPr>
          <p:cNvPr id="331" name="Google Shape;331;p44"/>
          <p:cNvSpPr txBox="1">
            <a:spLocks noGrp="1"/>
          </p:cNvSpPr>
          <p:nvPr>
            <p:ph type="ctrTitle"/>
          </p:nvPr>
        </p:nvSpPr>
        <p:spPr>
          <a:xfrm>
            <a:off x="273667" y="1127500"/>
            <a:ext cx="5659600" cy="623200"/>
          </a:xfrm>
          <a:prstGeom prst="rect">
            <a:avLst/>
          </a:prstGeom>
        </p:spPr>
        <p:txBody>
          <a:bodyPr spcFirstLastPara="1" wrap="square" lIns="91425" tIns="91425" rIns="91425" bIns="91425" anchor="t" anchorCtr="0">
            <a:normAutofit/>
          </a:bodyPr>
          <a:lstStyle>
            <a:lvl1pPr lvl="0">
              <a:spcBef>
                <a:spcPts val="0"/>
              </a:spcBef>
              <a:spcAft>
                <a:spcPts val="0"/>
              </a:spcAft>
              <a:buSzPts val="1900"/>
              <a:buFont typeface="Century Gothic"/>
              <a:buNone/>
              <a:defRPr sz="2533" b="1">
                <a:latin typeface="Century Gothic"/>
                <a:ea typeface="Century Gothic"/>
                <a:cs typeface="Century Gothic"/>
                <a:sym typeface="Century Gothic"/>
              </a:defRPr>
            </a:lvl1pPr>
            <a:lvl2pPr lvl="1">
              <a:spcBef>
                <a:spcPts val="0"/>
              </a:spcBef>
              <a:spcAft>
                <a:spcPts val="0"/>
              </a:spcAft>
              <a:buSzPts val="1900"/>
              <a:buFont typeface="Century Gothic"/>
              <a:buNone/>
              <a:defRPr sz="2533" b="1">
                <a:latin typeface="Century Gothic"/>
                <a:ea typeface="Century Gothic"/>
                <a:cs typeface="Century Gothic"/>
                <a:sym typeface="Century Gothic"/>
              </a:defRPr>
            </a:lvl2pPr>
            <a:lvl3pPr lvl="2">
              <a:spcBef>
                <a:spcPts val="0"/>
              </a:spcBef>
              <a:spcAft>
                <a:spcPts val="0"/>
              </a:spcAft>
              <a:buSzPts val="1900"/>
              <a:buFont typeface="Century Gothic"/>
              <a:buNone/>
              <a:defRPr sz="2533" b="1">
                <a:latin typeface="Century Gothic"/>
                <a:ea typeface="Century Gothic"/>
                <a:cs typeface="Century Gothic"/>
                <a:sym typeface="Century Gothic"/>
              </a:defRPr>
            </a:lvl3pPr>
            <a:lvl4pPr lvl="3">
              <a:spcBef>
                <a:spcPts val="0"/>
              </a:spcBef>
              <a:spcAft>
                <a:spcPts val="0"/>
              </a:spcAft>
              <a:buSzPts val="1900"/>
              <a:buFont typeface="Century Gothic"/>
              <a:buNone/>
              <a:defRPr sz="2533" b="1">
                <a:latin typeface="Century Gothic"/>
                <a:ea typeface="Century Gothic"/>
                <a:cs typeface="Century Gothic"/>
                <a:sym typeface="Century Gothic"/>
              </a:defRPr>
            </a:lvl4pPr>
            <a:lvl5pPr lvl="4">
              <a:spcBef>
                <a:spcPts val="0"/>
              </a:spcBef>
              <a:spcAft>
                <a:spcPts val="0"/>
              </a:spcAft>
              <a:buSzPts val="1900"/>
              <a:buFont typeface="Century Gothic"/>
              <a:buNone/>
              <a:defRPr sz="2533" b="1">
                <a:latin typeface="Century Gothic"/>
                <a:ea typeface="Century Gothic"/>
                <a:cs typeface="Century Gothic"/>
                <a:sym typeface="Century Gothic"/>
              </a:defRPr>
            </a:lvl5pPr>
            <a:lvl6pPr lvl="5">
              <a:spcBef>
                <a:spcPts val="0"/>
              </a:spcBef>
              <a:spcAft>
                <a:spcPts val="0"/>
              </a:spcAft>
              <a:buSzPts val="1900"/>
              <a:buFont typeface="Century Gothic"/>
              <a:buNone/>
              <a:defRPr sz="2533" b="1">
                <a:latin typeface="Century Gothic"/>
                <a:ea typeface="Century Gothic"/>
                <a:cs typeface="Century Gothic"/>
                <a:sym typeface="Century Gothic"/>
              </a:defRPr>
            </a:lvl6pPr>
            <a:lvl7pPr lvl="6">
              <a:spcBef>
                <a:spcPts val="0"/>
              </a:spcBef>
              <a:spcAft>
                <a:spcPts val="0"/>
              </a:spcAft>
              <a:buSzPts val="1900"/>
              <a:buFont typeface="Century Gothic"/>
              <a:buNone/>
              <a:defRPr sz="2533" b="1">
                <a:latin typeface="Century Gothic"/>
                <a:ea typeface="Century Gothic"/>
                <a:cs typeface="Century Gothic"/>
                <a:sym typeface="Century Gothic"/>
              </a:defRPr>
            </a:lvl7pPr>
            <a:lvl8pPr lvl="7">
              <a:spcBef>
                <a:spcPts val="0"/>
              </a:spcBef>
              <a:spcAft>
                <a:spcPts val="0"/>
              </a:spcAft>
              <a:buSzPts val="1900"/>
              <a:buFont typeface="Century Gothic"/>
              <a:buNone/>
              <a:defRPr sz="2533" b="1">
                <a:latin typeface="Century Gothic"/>
                <a:ea typeface="Century Gothic"/>
                <a:cs typeface="Century Gothic"/>
                <a:sym typeface="Century Gothic"/>
              </a:defRPr>
            </a:lvl8pPr>
            <a:lvl9pPr lvl="8">
              <a:spcBef>
                <a:spcPts val="0"/>
              </a:spcBef>
              <a:spcAft>
                <a:spcPts val="0"/>
              </a:spcAft>
              <a:buSzPts val="1900"/>
              <a:buFont typeface="Century Gothic"/>
              <a:buNone/>
              <a:defRPr sz="2533" b="1">
                <a:latin typeface="Century Gothic"/>
                <a:ea typeface="Century Gothic"/>
                <a:cs typeface="Century Gothic"/>
                <a:sym typeface="Century Gothic"/>
              </a:defRPr>
            </a:lvl9pPr>
          </a:lstStyle>
          <a:p>
            <a:endParaRPr/>
          </a:p>
        </p:txBody>
      </p:sp>
      <p:sp>
        <p:nvSpPr>
          <p:cNvPr id="332" name="Google Shape;332;p44"/>
          <p:cNvSpPr txBox="1">
            <a:spLocks noGrp="1"/>
          </p:cNvSpPr>
          <p:nvPr>
            <p:ph type="body" idx="1"/>
          </p:nvPr>
        </p:nvSpPr>
        <p:spPr>
          <a:xfrm>
            <a:off x="273667" y="2035724"/>
            <a:ext cx="5659600" cy="39368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Font typeface="Century Gothic"/>
              <a:buChar char="●"/>
              <a:defRPr sz="1867">
                <a:latin typeface="Century Gothic"/>
                <a:ea typeface="Century Gothic"/>
                <a:cs typeface="Century Gothic"/>
                <a:sym typeface="Century Gothic"/>
              </a:defRPr>
            </a:lvl1pPr>
            <a:lvl2pPr marL="1219170" lvl="1" indent="-406390">
              <a:spcBef>
                <a:spcPts val="0"/>
              </a:spcBef>
              <a:spcAft>
                <a:spcPts val="0"/>
              </a:spcAft>
              <a:buSzPts val="1200"/>
              <a:buFont typeface="Century Gothic"/>
              <a:buChar char="○"/>
              <a:defRPr sz="1600">
                <a:latin typeface="Century Gothic"/>
                <a:ea typeface="Century Gothic"/>
                <a:cs typeface="Century Gothic"/>
                <a:sym typeface="Century Gothic"/>
              </a:defRPr>
            </a:lvl2pPr>
            <a:lvl3pPr marL="1828754" lvl="2" indent="-406390">
              <a:spcBef>
                <a:spcPts val="0"/>
              </a:spcBef>
              <a:spcAft>
                <a:spcPts val="0"/>
              </a:spcAft>
              <a:buSzPts val="1200"/>
              <a:buFont typeface="Century Gothic"/>
              <a:buChar char="■"/>
              <a:defRPr sz="1600">
                <a:latin typeface="Century Gothic"/>
                <a:ea typeface="Century Gothic"/>
                <a:cs typeface="Century Gothic"/>
                <a:sym typeface="Century Gothic"/>
              </a:defRPr>
            </a:lvl3pPr>
            <a:lvl4pPr marL="2438339" lvl="3" indent="-406390">
              <a:spcBef>
                <a:spcPts val="0"/>
              </a:spcBef>
              <a:spcAft>
                <a:spcPts val="0"/>
              </a:spcAft>
              <a:buSzPts val="1200"/>
              <a:buFont typeface="Century Gothic"/>
              <a:buChar char="●"/>
              <a:defRPr sz="1600">
                <a:latin typeface="Century Gothic"/>
                <a:ea typeface="Century Gothic"/>
                <a:cs typeface="Century Gothic"/>
                <a:sym typeface="Century Gothic"/>
              </a:defRPr>
            </a:lvl4pPr>
            <a:lvl5pPr marL="3047924" lvl="4" indent="-406390">
              <a:spcBef>
                <a:spcPts val="0"/>
              </a:spcBef>
              <a:spcAft>
                <a:spcPts val="0"/>
              </a:spcAft>
              <a:buSzPts val="1200"/>
              <a:buFont typeface="Century Gothic"/>
              <a:buChar char="○"/>
              <a:defRPr sz="1600">
                <a:latin typeface="Century Gothic"/>
                <a:ea typeface="Century Gothic"/>
                <a:cs typeface="Century Gothic"/>
                <a:sym typeface="Century Gothic"/>
              </a:defRPr>
            </a:lvl5pPr>
            <a:lvl6pPr marL="3657509" lvl="5" indent="-406390">
              <a:spcBef>
                <a:spcPts val="0"/>
              </a:spcBef>
              <a:spcAft>
                <a:spcPts val="0"/>
              </a:spcAft>
              <a:buSzPts val="1200"/>
              <a:buFont typeface="Century Gothic"/>
              <a:buChar char="■"/>
              <a:defRPr sz="1600">
                <a:latin typeface="Century Gothic"/>
                <a:ea typeface="Century Gothic"/>
                <a:cs typeface="Century Gothic"/>
                <a:sym typeface="Century Gothic"/>
              </a:defRPr>
            </a:lvl6pPr>
            <a:lvl7pPr marL="4267093" lvl="6" indent="-406390">
              <a:spcBef>
                <a:spcPts val="0"/>
              </a:spcBef>
              <a:spcAft>
                <a:spcPts val="0"/>
              </a:spcAft>
              <a:buSzPts val="1200"/>
              <a:buFont typeface="Century Gothic"/>
              <a:buChar char="●"/>
              <a:defRPr sz="1600">
                <a:latin typeface="Century Gothic"/>
                <a:ea typeface="Century Gothic"/>
                <a:cs typeface="Century Gothic"/>
                <a:sym typeface="Century Gothic"/>
              </a:defRPr>
            </a:lvl7pPr>
            <a:lvl8pPr marL="4876678" lvl="7" indent="-406390">
              <a:spcBef>
                <a:spcPts val="0"/>
              </a:spcBef>
              <a:spcAft>
                <a:spcPts val="0"/>
              </a:spcAft>
              <a:buSzPts val="1200"/>
              <a:buFont typeface="Century Gothic"/>
              <a:buChar char="○"/>
              <a:defRPr sz="1600">
                <a:latin typeface="Century Gothic"/>
                <a:ea typeface="Century Gothic"/>
                <a:cs typeface="Century Gothic"/>
                <a:sym typeface="Century Gothic"/>
              </a:defRPr>
            </a:lvl8pPr>
            <a:lvl9pPr marL="5486263" lvl="8" indent="-406390">
              <a:spcBef>
                <a:spcPts val="0"/>
              </a:spcBef>
              <a:spcAft>
                <a:spcPts val="0"/>
              </a:spcAft>
              <a:buSzPts val="1200"/>
              <a:buFont typeface="Century Gothic"/>
              <a:buChar char="■"/>
              <a:defRPr sz="1600">
                <a:latin typeface="Century Gothic"/>
                <a:ea typeface="Century Gothic"/>
                <a:cs typeface="Century Gothic"/>
                <a:sym typeface="Century Gothic"/>
              </a:defRPr>
            </a:lvl9pPr>
          </a:lstStyle>
          <a:p>
            <a:endParaRPr/>
          </a:p>
        </p:txBody>
      </p:sp>
      <p:sp>
        <p:nvSpPr>
          <p:cNvPr id="333" name="Google Shape;333;p44"/>
          <p:cNvSpPr txBox="1">
            <a:spLocks noGrp="1"/>
          </p:cNvSpPr>
          <p:nvPr>
            <p:ph type="ctrTitle" idx="2"/>
          </p:nvPr>
        </p:nvSpPr>
        <p:spPr>
          <a:xfrm>
            <a:off x="6258613" y="1127492"/>
            <a:ext cx="5571600" cy="623200"/>
          </a:xfrm>
          <a:prstGeom prst="rect">
            <a:avLst/>
          </a:prstGeom>
        </p:spPr>
        <p:txBody>
          <a:bodyPr spcFirstLastPara="1" wrap="square" lIns="91425" tIns="91425" rIns="91425" bIns="91425" anchor="t" anchorCtr="0">
            <a:normAutofit/>
          </a:bodyPr>
          <a:lstStyle>
            <a:lvl1pPr lvl="0">
              <a:spcBef>
                <a:spcPts val="0"/>
              </a:spcBef>
              <a:spcAft>
                <a:spcPts val="0"/>
              </a:spcAft>
              <a:buSzPts val="1900"/>
              <a:buFont typeface="Century Gothic"/>
              <a:buNone/>
              <a:defRPr sz="2533" b="1">
                <a:latin typeface="Century Gothic"/>
                <a:ea typeface="Century Gothic"/>
                <a:cs typeface="Century Gothic"/>
                <a:sym typeface="Century Gothic"/>
              </a:defRPr>
            </a:lvl1pPr>
            <a:lvl2pPr lvl="1">
              <a:spcBef>
                <a:spcPts val="0"/>
              </a:spcBef>
              <a:spcAft>
                <a:spcPts val="0"/>
              </a:spcAft>
              <a:buSzPts val="1900"/>
              <a:buFont typeface="Century Gothic"/>
              <a:buNone/>
              <a:defRPr sz="2533" b="1">
                <a:latin typeface="Century Gothic"/>
                <a:ea typeface="Century Gothic"/>
                <a:cs typeface="Century Gothic"/>
                <a:sym typeface="Century Gothic"/>
              </a:defRPr>
            </a:lvl2pPr>
            <a:lvl3pPr lvl="2">
              <a:spcBef>
                <a:spcPts val="0"/>
              </a:spcBef>
              <a:spcAft>
                <a:spcPts val="0"/>
              </a:spcAft>
              <a:buSzPts val="1900"/>
              <a:buFont typeface="Century Gothic"/>
              <a:buNone/>
              <a:defRPr sz="2533" b="1">
                <a:latin typeface="Century Gothic"/>
                <a:ea typeface="Century Gothic"/>
                <a:cs typeface="Century Gothic"/>
                <a:sym typeface="Century Gothic"/>
              </a:defRPr>
            </a:lvl3pPr>
            <a:lvl4pPr lvl="3">
              <a:spcBef>
                <a:spcPts val="0"/>
              </a:spcBef>
              <a:spcAft>
                <a:spcPts val="0"/>
              </a:spcAft>
              <a:buSzPts val="1900"/>
              <a:buFont typeface="Century Gothic"/>
              <a:buNone/>
              <a:defRPr sz="2533" b="1">
                <a:latin typeface="Century Gothic"/>
                <a:ea typeface="Century Gothic"/>
                <a:cs typeface="Century Gothic"/>
                <a:sym typeface="Century Gothic"/>
              </a:defRPr>
            </a:lvl4pPr>
            <a:lvl5pPr lvl="4">
              <a:spcBef>
                <a:spcPts val="0"/>
              </a:spcBef>
              <a:spcAft>
                <a:spcPts val="0"/>
              </a:spcAft>
              <a:buSzPts val="1900"/>
              <a:buFont typeface="Century Gothic"/>
              <a:buNone/>
              <a:defRPr sz="2533" b="1">
                <a:latin typeface="Century Gothic"/>
                <a:ea typeface="Century Gothic"/>
                <a:cs typeface="Century Gothic"/>
                <a:sym typeface="Century Gothic"/>
              </a:defRPr>
            </a:lvl5pPr>
            <a:lvl6pPr lvl="5">
              <a:spcBef>
                <a:spcPts val="0"/>
              </a:spcBef>
              <a:spcAft>
                <a:spcPts val="0"/>
              </a:spcAft>
              <a:buSzPts val="1900"/>
              <a:buFont typeface="Century Gothic"/>
              <a:buNone/>
              <a:defRPr sz="2533" b="1">
                <a:latin typeface="Century Gothic"/>
                <a:ea typeface="Century Gothic"/>
                <a:cs typeface="Century Gothic"/>
                <a:sym typeface="Century Gothic"/>
              </a:defRPr>
            </a:lvl6pPr>
            <a:lvl7pPr lvl="6">
              <a:spcBef>
                <a:spcPts val="0"/>
              </a:spcBef>
              <a:spcAft>
                <a:spcPts val="0"/>
              </a:spcAft>
              <a:buSzPts val="1900"/>
              <a:buFont typeface="Century Gothic"/>
              <a:buNone/>
              <a:defRPr sz="2533" b="1">
                <a:latin typeface="Century Gothic"/>
                <a:ea typeface="Century Gothic"/>
                <a:cs typeface="Century Gothic"/>
                <a:sym typeface="Century Gothic"/>
              </a:defRPr>
            </a:lvl7pPr>
            <a:lvl8pPr lvl="7">
              <a:spcBef>
                <a:spcPts val="0"/>
              </a:spcBef>
              <a:spcAft>
                <a:spcPts val="0"/>
              </a:spcAft>
              <a:buSzPts val="1900"/>
              <a:buFont typeface="Century Gothic"/>
              <a:buNone/>
              <a:defRPr sz="2533" b="1">
                <a:latin typeface="Century Gothic"/>
                <a:ea typeface="Century Gothic"/>
                <a:cs typeface="Century Gothic"/>
                <a:sym typeface="Century Gothic"/>
              </a:defRPr>
            </a:lvl8pPr>
            <a:lvl9pPr lvl="8">
              <a:spcBef>
                <a:spcPts val="0"/>
              </a:spcBef>
              <a:spcAft>
                <a:spcPts val="0"/>
              </a:spcAft>
              <a:buSzPts val="1900"/>
              <a:buFont typeface="Century Gothic"/>
              <a:buNone/>
              <a:defRPr sz="2533" b="1">
                <a:latin typeface="Century Gothic"/>
                <a:ea typeface="Century Gothic"/>
                <a:cs typeface="Century Gothic"/>
                <a:sym typeface="Century Gothic"/>
              </a:defRPr>
            </a:lvl9pPr>
          </a:lstStyle>
          <a:p>
            <a:endParaRPr/>
          </a:p>
        </p:txBody>
      </p:sp>
      <p:sp>
        <p:nvSpPr>
          <p:cNvPr id="334" name="Google Shape;334;p44"/>
          <p:cNvSpPr txBox="1">
            <a:spLocks noGrp="1"/>
          </p:cNvSpPr>
          <p:nvPr>
            <p:ph type="body" idx="3"/>
          </p:nvPr>
        </p:nvSpPr>
        <p:spPr>
          <a:xfrm>
            <a:off x="6258607" y="2035700"/>
            <a:ext cx="5571600" cy="39368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Font typeface="Century Gothic"/>
              <a:buChar char="●"/>
              <a:defRPr sz="1867">
                <a:latin typeface="Century Gothic"/>
                <a:ea typeface="Century Gothic"/>
                <a:cs typeface="Century Gothic"/>
                <a:sym typeface="Century Gothic"/>
              </a:defRPr>
            </a:lvl1pPr>
            <a:lvl2pPr marL="1219170" lvl="1" indent="-406390">
              <a:spcBef>
                <a:spcPts val="0"/>
              </a:spcBef>
              <a:spcAft>
                <a:spcPts val="0"/>
              </a:spcAft>
              <a:buSzPts val="1200"/>
              <a:buFont typeface="Century Gothic"/>
              <a:buChar char="○"/>
              <a:defRPr sz="1600">
                <a:latin typeface="Century Gothic"/>
                <a:ea typeface="Century Gothic"/>
                <a:cs typeface="Century Gothic"/>
                <a:sym typeface="Century Gothic"/>
              </a:defRPr>
            </a:lvl2pPr>
            <a:lvl3pPr marL="1828754" lvl="2" indent="-406390">
              <a:spcBef>
                <a:spcPts val="0"/>
              </a:spcBef>
              <a:spcAft>
                <a:spcPts val="0"/>
              </a:spcAft>
              <a:buSzPts val="1200"/>
              <a:buFont typeface="Century Gothic"/>
              <a:buChar char="■"/>
              <a:defRPr sz="1600">
                <a:latin typeface="Century Gothic"/>
                <a:ea typeface="Century Gothic"/>
                <a:cs typeface="Century Gothic"/>
                <a:sym typeface="Century Gothic"/>
              </a:defRPr>
            </a:lvl3pPr>
            <a:lvl4pPr marL="2438339" lvl="3" indent="-406390">
              <a:spcBef>
                <a:spcPts val="0"/>
              </a:spcBef>
              <a:spcAft>
                <a:spcPts val="0"/>
              </a:spcAft>
              <a:buSzPts val="1200"/>
              <a:buFont typeface="Century Gothic"/>
              <a:buChar char="●"/>
              <a:defRPr sz="1600">
                <a:latin typeface="Century Gothic"/>
                <a:ea typeface="Century Gothic"/>
                <a:cs typeface="Century Gothic"/>
                <a:sym typeface="Century Gothic"/>
              </a:defRPr>
            </a:lvl4pPr>
            <a:lvl5pPr marL="3047924" lvl="4" indent="-406390">
              <a:spcBef>
                <a:spcPts val="0"/>
              </a:spcBef>
              <a:spcAft>
                <a:spcPts val="0"/>
              </a:spcAft>
              <a:buSzPts val="1200"/>
              <a:buFont typeface="Century Gothic"/>
              <a:buChar char="○"/>
              <a:defRPr sz="1600">
                <a:latin typeface="Century Gothic"/>
                <a:ea typeface="Century Gothic"/>
                <a:cs typeface="Century Gothic"/>
                <a:sym typeface="Century Gothic"/>
              </a:defRPr>
            </a:lvl5pPr>
            <a:lvl6pPr marL="3657509" lvl="5" indent="-406390">
              <a:spcBef>
                <a:spcPts val="0"/>
              </a:spcBef>
              <a:spcAft>
                <a:spcPts val="0"/>
              </a:spcAft>
              <a:buSzPts val="1200"/>
              <a:buFont typeface="Century Gothic"/>
              <a:buChar char="■"/>
              <a:defRPr sz="1600">
                <a:latin typeface="Century Gothic"/>
                <a:ea typeface="Century Gothic"/>
                <a:cs typeface="Century Gothic"/>
                <a:sym typeface="Century Gothic"/>
              </a:defRPr>
            </a:lvl6pPr>
            <a:lvl7pPr marL="4267093" lvl="6" indent="-406390">
              <a:spcBef>
                <a:spcPts val="0"/>
              </a:spcBef>
              <a:spcAft>
                <a:spcPts val="0"/>
              </a:spcAft>
              <a:buSzPts val="1200"/>
              <a:buFont typeface="Century Gothic"/>
              <a:buChar char="●"/>
              <a:defRPr sz="1600">
                <a:latin typeface="Century Gothic"/>
                <a:ea typeface="Century Gothic"/>
                <a:cs typeface="Century Gothic"/>
                <a:sym typeface="Century Gothic"/>
              </a:defRPr>
            </a:lvl7pPr>
            <a:lvl8pPr marL="4876678" lvl="7" indent="-406390">
              <a:spcBef>
                <a:spcPts val="0"/>
              </a:spcBef>
              <a:spcAft>
                <a:spcPts val="0"/>
              </a:spcAft>
              <a:buSzPts val="1200"/>
              <a:buFont typeface="Century Gothic"/>
              <a:buChar char="○"/>
              <a:defRPr sz="1600">
                <a:latin typeface="Century Gothic"/>
                <a:ea typeface="Century Gothic"/>
                <a:cs typeface="Century Gothic"/>
                <a:sym typeface="Century Gothic"/>
              </a:defRPr>
            </a:lvl8pPr>
            <a:lvl9pPr marL="5486263" lvl="8" indent="-406390">
              <a:spcBef>
                <a:spcPts val="0"/>
              </a:spcBef>
              <a:spcAft>
                <a:spcPts val="0"/>
              </a:spcAft>
              <a:buSzPts val="1200"/>
              <a:buFont typeface="Century Gothic"/>
              <a:buChar char="■"/>
              <a:defRPr sz="1600">
                <a:latin typeface="Century Gothic"/>
                <a:ea typeface="Century Gothic"/>
                <a:cs typeface="Century Gothic"/>
                <a:sym typeface="Century Gothic"/>
              </a:defRPr>
            </a:lvl9pPr>
          </a:lstStyle>
          <a:p>
            <a:endParaRPr/>
          </a:p>
        </p:txBody>
      </p:sp>
      <p:sp>
        <p:nvSpPr>
          <p:cNvPr id="335" name="Google Shape;335;p44"/>
          <p:cNvSpPr txBox="1">
            <a:spLocks noGrp="1"/>
          </p:cNvSpPr>
          <p:nvPr>
            <p:ph type="ctrTitle" idx="4"/>
          </p:nvPr>
        </p:nvSpPr>
        <p:spPr>
          <a:xfrm>
            <a:off x="273667" y="396100"/>
            <a:ext cx="11556400" cy="446400"/>
          </a:xfrm>
          <a:prstGeom prst="rect">
            <a:avLst/>
          </a:prstGeom>
        </p:spPr>
        <p:txBody>
          <a:bodyPr spcFirstLastPara="1" wrap="square" lIns="91425" tIns="91425" rIns="91425" bIns="91425" anchor="ctr" anchorCtr="0">
            <a:normAutofit/>
          </a:bodyPr>
          <a:lstStyle>
            <a:lvl1pPr lvl="0">
              <a:spcBef>
                <a:spcPts val="0"/>
              </a:spcBef>
              <a:spcAft>
                <a:spcPts val="0"/>
              </a:spcAft>
              <a:buSzPts val="2100"/>
              <a:buNone/>
              <a:defRPr sz="2800"/>
            </a:lvl1pPr>
            <a:lvl2pPr lvl="1">
              <a:spcBef>
                <a:spcPts val="0"/>
              </a:spcBef>
              <a:spcAft>
                <a:spcPts val="0"/>
              </a:spcAft>
              <a:buSzPts val="2100"/>
              <a:buNone/>
              <a:defRPr sz="2800"/>
            </a:lvl2pPr>
            <a:lvl3pPr lvl="2">
              <a:spcBef>
                <a:spcPts val="0"/>
              </a:spcBef>
              <a:spcAft>
                <a:spcPts val="0"/>
              </a:spcAft>
              <a:buSzPts val="2100"/>
              <a:buNone/>
              <a:defRPr sz="2800"/>
            </a:lvl3pPr>
            <a:lvl4pPr lvl="3">
              <a:spcBef>
                <a:spcPts val="0"/>
              </a:spcBef>
              <a:spcAft>
                <a:spcPts val="0"/>
              </a:spcAft>
              <a:buSzPts val="2100"/>
              <a:buNone/>
              <a:defRPr sz="2800"/>
            </a:lvl4pPr>
            <a:lvl5pPr lvl="4">
              <a:spcBef>
                <a:spcPts val="0"/>
              </a:spcBef>
              <a:spcAft>
                <a:spcPts val="0"/>
              </a:spcAft>
              <a:buSzPts val="2100"/>
              <a:buNone/>
              <a:defRPr sz="2800"/>
            </a:lvl5pPr>
            <a:lvl6pPr lvl="5">
              <a:spcBef>
                <a:spcPts val="0"/>
              </a:spcBef>
              <a:spcAft>
                <a:spcPts val="0"/>
              </a:spcAft>
              <a:buSzPts val="2100"/>
              <a:buNone/>
              <a:defRPr sz="2800"/>
            </a:lvl6pPr>
            <a:lvl7pPr lvl="6">
              <a:spcBef>
                <a:spcPts val="0"/>
              </a:spcBef>
              <a:spcAft>
                <a:spcPts val="0"/>
              </a:spcAft>
              <a:buSzPts val="2100"/>
              <a:buNone/>
              <a:defRPr sz="2800"/>
            </a:lvl7pPr>
            <a:lvl8pPr lvl="7">
              <a:spcBef>
                <a:spcPts val="0"/>
              </a:spcBef>
              <a:spcAft>
                <a:spcPts val="0"/>
              </a:spcAft>
              <a:buSzPts val="2100"/>
              <a:buNone/>
              <a:defRPr sz="2800"/>
            </a:lvl8pPr>
            <a:lvl9pPr lvl="8">
              <a:spcBef>
                <a:spcPts val="0"/>
              </a:spcBef>
              <a:spcAft>
                <a:spcPts val="0"/>
              </a:spcAft>
              <a:buSzPts val="2100"/>
              <a:buNone/>
              <a:defRPr sz="2800"/>
            </a:lvl9pPr>
          </a:lstStyle>
          <a:p>
            <a:endParaRPr/>
          </a:p>
        </p:txBody>
      </p:sp>
      <p:sp>
        <p:nvSpPr>
          <p:cNvPr id="336" name="Google Shape;336;p4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fld id="{00000000-1234-1234-1234-123412341234}" type="slidenum">
              <a:rPr lang="en-GB" smtClean="0"/>
              <a:pPr/>
              <a:t>‹#›</a:t>
            </a:fld>
            <a:endParaRPr lang="en-GB"/>
          </a:p>
        </p:txBody>
      </p:sp>
      <p:pic>
        <p:nvPicPr>
          <p:cNvPr id="337" name="Google Shape;337;p44" title="ASF.png"/>
          <p:cNvPicPr preferRelativeResize="0"/>
          <p:nvPr/>
        </p:nvPicPr>
        <p:blipFill rotWithShape="1">
          <a:blip r:embed="rId2">
            <a:alphaModFix/>
          </a:blip>
          <a:srcRect/>
          <a:stretch/>
        </p:blipFill>
        <p:spPr>
          <a:xfrm>
            <a:off x="415601" y="6258475"/>
            <a:ext cx="5018833" cy="358733"/>
          </a:xfrm>
          <a:prstGeom prst="rect">
            <a:avLst/>
          </a:prstGeom>
          <a:noFill/>
          <a:ln>
            <a:noFill/>
          </a:ln>
        </p:spPr>
      </p:pic>
    </p:spTree>
    <p:extLst>
      <p:ext uri="{BB962C8B-B14F-4D97-AF65-F5344CB8AC3E}">
        <p14:creationId xmlns:p14="http://schemas.microsoft.com/office/powerpoint/2010/main" val="21195513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61178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6316842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22327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5858572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5428989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044995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8242333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1472240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050176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303660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5906136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511477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4785312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8127231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0806896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481068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4136640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2988199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9835534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2270762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985286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4499144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332570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8168604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8119150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6844827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148A2D9-1E46-4C75-ACBC-4F9DE74546F4}" type="datetimeFigureOut">
              <a:rPr lang="en-GB" smtClean="0"/>
              <a:t>13/08/2026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1557654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148A2D9-1E46-4C75-ACBC-4F9DE74546F4}" type="datetimeFigureOut">
              <a:rPr lang="en-GB" smtClean="0"/>
              <a:t>13/08/2026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7279362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48A2D9-1E46-4C75-ACBC-4F9DE74546F4}" type="datetimeFigureOut">
              <a:rPr lang="en-GB" smtClean="0"/>
              <a:t>13/08/2026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5663837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7519566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48A2D9-1E46-4C75-ACBC-4F9DE74546F4}" type="datetimeFigureOut">
              <a:rPr lang="en-GB" smtClean="0"/>
              <a:t>13/08/2026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22478530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11762025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148A2D9-1E46-4C75-ACBC-4F9DE74546F4}" type="datetimeFigureOut">
              <a:rPr lang="en-GB" smtClean="0"/>
              <a:t>13/08/2026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9A6B16-1D23-43B9-B011-A57E8D8E065E}" type="slidenum">
              <a:rPr lang="en-GB" smtClean="0"/>
              <a:t>‹#›</a:t>
            </a:fld>
            <a:endParaRPr lang="en-GB"/>
          </a:p>
        </p:txBody>
      </p:sp>
    </p:spTree>
    <p:extLst>
      <p:ext uri="{BB962C8B-B14F-4D97-AF65-F5344CB8AC3E}">
        <p14:creationId xmlns:p14="http://schemas.microsoft.com/office/powerpoint/2010/main" val="3497061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5D9E1-E723-DC84-33EE-E3C553B87E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798A441-0498-D0AC-10A6-DEC2A685FB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4D0B8A-2078-37C2-0F3C-F0D57FE2E0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614CA983-66A1-81FC-02F6-96D1FCB06D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1A10CB9-CB6E-3CF6-01A0-1B400457FE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7F749E7B-C457-B7A9-244D-9E8C5CE2AED9}"/>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769382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5D9E1-E723-DC84-33EE-E3C553B87E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798A441-0498-D0AC-10A6-DEC2A685FB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4D0B8A-2078-37C2-0F3C-F0D57FE2E0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614CA983-66A1-81FC-02F6-96D1FCB06D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1A10CB9-CB6E-3CF6-01A0-1B400457FE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7F749E7B-C457-B7A9-244D-9E8C5CE2AED9}"/>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63518320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5D9E1-E723-DC84-33EE-E3C553B87E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798A441-0498-D0AC-10A6-DEC2A685FB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4D0B8A-2078-37C2-0F3C-F0D57FE2E0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a:extLst>
              <a:ext uri="{FF2B5EF4-FFF2-40B4-BE49-F238E27FC236}">
                <a16:creationId xmlns:a16="http://schemas.microsoft.com/office/drawing/2014/main" id="{614CA983-66A1-81FC-02F6-96D1FCB06D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1A10CB9-CB6E-3CF6-01A0-1B400457FE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7F749E7B-C457-B7A9-244D-9E8C5CE2AED9}"/>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2794306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6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C5DD79F9-8934-162E-C585-913D082BE986}"/>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4801812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C5DD79F9-8934-162E-C585-913D082BE986}"/>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2886364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8A2D9-1E46-4C75-ACBC-4F9DE74546F4}" type="datetimeFigureOut">
              <a:rPr lang="en-GB" smtClean="0"/>
              <a:t>13/08/2026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A6B16-1D23-43B9-B011-A57E8D8E065E}" type="slidenum">
              <a:rPr lang="en-GB" smtClean="0"/>
              <a:t>‹#›</a:t>
            </a:fld>
            <a:endParaRPr lang="en-GB"/>
          </a:p>
        </p:txBody>
      </p:sp>
      <p:sp>
        <p:nvSpPr>
          <p:cNvPr id="7" name="TextBox 6">
            <a:extLst>
              <a:ext uri="{FF2B5EF4-FFF2-40B4-BE49-F238E27FC236}">
                <a16:creationId xmlns:a16="http://schemas.microsoft.com/office/drawing/2014/main" id="{C5DD79F9-8934-162E-C585-913D082BE986}"/>
              </a:ext>
            </a:extLst>
          </p:cNvPr>
          <p:cNvSpPr txBox="1"/>
          <p:nvPr userDrawn="1">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11296535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120.png"/><Relationship Id="rId12" Type="http://schemas.openxmlformats.org/officeDocument/2006/relationships/customXml" Target="../ink/ink5.xml"/><Relationship Id="rId17" Type="http://schemas.openxmlformats.org/officeDocument/2006/relationships/image" Target="../media/image17.png"/><Relationship Id="rId2" Type="http://schemas.openxmlformats.org/officeDocument/2006/relationships/notesSlide" Target="../notesSlides/notesSlide8.xml"/><Relationship Id="rId16"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4.png"/><Relationship Id="rId5" Type="http://schemas.openxmlformats.org/officeDocument/2006/relationships/image" Target="../media/image11.png"/><Relationship Id="rId15" Type="http://schemas.openxmlformats.org/officeDocument/2006/relationships/image" Target="../media/image1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30.png"/><Relationship Id="rId14" Type="http://schemas.openxmlformats.org/officeDocument/2006/relationships/customXml" Target="../ink/ink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6" Type="http://schemas.openxmlformats.org/officeDocument/2006/relationships/customXml" Target="../ink/ink25.xml"/><Relationship Id="rId21" Type="http://schemas.openxmlformats.org/officeDocument/2006/relationships/customXml" Target="../ink/ink20.xml"/><Relationship Id="rId42" Type="http://schemas.openxmlformats.org/officeDocument/2006/relationships/customXml" Target="../ink/ink41.xml"/><Relationship Id="rId47" Type="http://schemas.openxmlformats.org/officeDocument/2006/relationships/customXml" Target="../ink/ink44.xml"/><Relationship Id="rId63" Type="http://schemas.openxmlformats.org/officeDocument/2006/relationships/customXml" Target="../ink/ink59.xml"/><Relationship Id="rId68" Type="http://schemas.openxmlformats.org/officeDocument/2006/relationships/customXml" Target="../ink/ink63.xml"/><Relationship Id="rId2" Type="http://schemas.openxmlformats.org/officeDocument/2006/relationships/notesSlide" Target="../notesSlides/notesSlide10.xml"/><Relationship Id="rId16" Type="http://schemas.openxmlformats.org/officeDocument/2006/relationships/customXml" Target="../ink/ink15.xml"/><Relationship Id="rId29" Type="http://schemas.openxmlformats.org/officeDocument/2006/relationships/customXml" Target="../ink/ink28.xml"/><Relationship Id="rId11" Type="http://schemas.openxmlformats.org/officeDocument/2006/relationships/image" Target="../media/image23.png"/><Relationship Id="rId24" Type="http://schemas.openxmlformats.org/officeDocument/2006/relationships/customXml" Target="../ink/ink23.xml"/><Relationship Id="rId32" Type="http://schemas.openxmlformats.org/officeDocument/2006/relationships/customXml" Target="../ink/ink31.xml"/><Relationship Id="rId37" Type="http://schemas.openxmlformats.org/officeDocument/2006/relationships/customXml" Target="../ink/ink36.xml"/><Relationship Id="rId40" Type="http://schemas.openxmlformats.org/officeDocument/2006/relationships/customXml" Target="../ink/ink39.xml"/><Relationship Id="rId45" Type="http://schemas.openxmlformats.org/officeDocument/2006/relationships/customXml" Target="../ink/ink43.xml"/><Relationship Id="rId53" Type="http://schemas.openxmlformats.org/officeDocument/2006/relationships/customXml" Target="../ink/ink49.xml"/><Relationship Id="rId58" Type="http://schemas.openxmlformats.org/officeDocument/2006/relationships/customXml" Target="../ink/ink54.xml"/><Relationship Id="rId66" Type="http://schemas.openxmlformats.org/officeDocument/2006/relationships/image" Target="../media/image28.png"/><Relationship Id="rId74" Type="http://schemas.openxmlformats.org/officeDocument/2006/relationships/customXml" Target="../ink/ink67.xml"/><Relationship Id="rId5" Type="http://schemas.openxmlformats.org/officeDocument/2006/relationships/image" Target="../media/image20.png"/><Relationship Id="rId61" Type="http://schemas.openxmlformats.org/officeDocument/2006/relationships/customXml" Target="../ink/ink57.xml"/><Relationship Id="rId19" Type="http://schemas.openxmlformats.org/officeDocument/2006/relationships/customXml" Target="../ink/ink18.xml"/><Relationship Id="rId14" Type="http://schemas.openxmlformats.org/officeDocument/2006/relationships/customXml" Target="../ink/ink13.xml"/><Relationship Id="rId22" Type="http://schemas.openxmlformats.org/officeDocument/2006/relationships/customXml" Target="../ink/ink21.xml"/><Relationship Id="rId27" Type="http://schemas.openxmlformats.org/officeDocument/2006/relationships/customXml" Target="../ink/ink26.xml"/><Relationship Id="rId30" Type="http://schemas.openxmlformats.org/officeDocument/2006/relationships/customXml" Target="../ink/ink29.xml"/><Relationship Id="rId35" Type="http://schemas.openxmlformats.org/officeDocument/2006/relationships/customXml" Target="../ink/ink34.xml"/><Relationship Id="rId43" Type="http://schemas.openxmlformats.org/officeDocument/2006/relationships/customXml" Target="../ink/ink42.xml"/><Relationship Id="rId48" Type="http://schemas.openxmlformats.org/officeDocument/2006/relationships/image" Target="../media/image27.png"/><Relationship Id="rId56" Type="http://schemas.openxmlformats.org/officeDocument/2006/relationships/customXml" Target="../ink/ink52.xml"/><Relationship Id="rId64" Type="http://schemas.openxmlformats.org/officeDocument/2006/relationships/customXml" Target="../ink/ink60.xml"/><Relationship Id="rId69" Type="http://schemas.openxmlformats.org/officeDocument/2006/relationships/customXml" Target="../ink/ink64.xml"/><Relationship Id="rId8" Type="http://schemas.openxmlformats.org/officeDocument/2006/relationships/customXml" Target="../ink/ink10.xml"/><Relationship Id="rId51" Type="http://schemas.openxmlformats.org/officeDocument/2006/relationships/customXml" Target="../ink/ink47.xml"/><Relationship Id="rId72" Type="http://schemas.openxmlformats.org/officeDocument/2006/relationships/image" Target="../media/image30.png"/><Relationship Id="rId3" Type="http://schemas.openxmlformats.org/officeDocument/2006/relationships/image" Target="../media/image19.jpeg"/><Relationship Id="rId12" Type="http://schemas.openxmlformats.org/officeDocument/2006/relationships/customXml" Target="../ink/ink12.xml"/><Relationship Id="rId17" Type="http://schemas.openxmlformats.org/officeDocument/2006/relationships/customXml" Target="../ink/ink16.xml"/><Relationship Id="rId25" Type="http://schemas.openxmlformats.org/officeDocument/2006/relationships/customXml" Target="../ink/ink24.xml"/><Relationship Id="rId33" Type="http://schemas.openxmlformats.org/officeDocument/2006/relationships/customXml" Target="../ink/ink32.xml"/><Relationship Id="rId38" Type="http://schemas.openxmlformats.org/officeDocument/2006/relationships/customXml" Target="../ink/ink37.xml"/><Relationship Id="rId46" Type="http://schemas.openxmlformats.org/officeDocument/2006/relationships/image" Target="../media/image26.png"/><Relationship Id="rId59" Type="http://schemas.openxmlformats.org/officeDocument/2006/relationships/customXml" Target="../ink/ink55.xml"/><Relationship Id="rId67" Type="http://schemas.openxmlformats.org/officeDocument/2006/relationships/customXml" Target="../ink/ink62.xml"/><Relationship Id="rId20" Type="http://schemas.openxmlformats.org/officeDocument/2006/relationships/customXml" Target="../ink/ink19.xml"/><Relationship Id="rId41" Type="http://schemas.openxmlformats.org/officeDocument/2006/relationships/customXml" Target="../ink/ink40.xml"/><Relationship Id="rId54" Type="http://schemas.openxmlformats.org/officeDocument/2006/relationships/customXml" Target="../ink/ink50.xml"/><Relationship Id="rId62" Type="http://schemas.openxmlformats.org/officeDocument/2006/relationships/customXml" Target="../ink/ink58.xml"/><Relationship Id="rId70" Type="http://schemas.openxmlformats.org/officeDocument/2006/relationships/image" Target="../media/image29.png"/><Relationship Id="rId75" Type="http://schemas.openxmlformats.org/officeDocument/2006/relationships/customXml" Target="../ink/ink68.xml"/><Relationship Id="rId1" Type="http://schemas.openxmlformats.org/officeDocument/2006/relationships/slideLayout" Target="../slideLayouts/slideLayout2.xml"/><Relationship Id="rId6" Type="http://schemas.openxmlformats.org/officeDocument/2006/relationships/customXml" Target="../ink/ink9.xml"/><Relationship Id="rId15" Type="http://schemas.openxmlformats.org/officeDocument/2006/relationships/customXml" Target="../ink/ink14.xml"/><Relationship Id="rId23" Type="http://schemas.openxmlformats.org/officeDocument/2006/relationships/customXml" Target="../ink/ink22.xml"/><Relationship Id="rId28" Type="http://schemas.openxmlformats.org/officeDocument/2006/relationships/customXml" Target="../ink/ink27.xml"/><Relationship Id="rId36" Type="http://schemas.openxmlformats.org/officeDocument/2006/relationships/customXml" Target="../ink/ink35.xml"/><Relationship Id="rId49" Type="http://schemas.openxmlformats.org/officeDocument/2006/relationships/customXml" Target="../ink/ink45.xml"/><Relationship Id="rId57" Type="http://schemas.openxmlformats.org/officeDocument/2006/relationships/customXml" Target="../ink/ink53.xml"/><Relationship Id="rId10" Type="http://schemas.openxmlformats.org/officeDocument/2006/relationships/customXml" Target="../ink/ink11.xml"/><Relationship Id="rId31" Type="http://schemas.openxmlformats.org/officeDocument/2006/relationships/customXml" Target="../ink/ink30.xml"/><Relationship Id="rId44" Type="http://schemas.openxmlformats.org/officeDocument/2006/relationships/image" Target="../media/image25.png"/><Relationship Id="rId52" Type="http://schemas.openxmlformats.org/officeDocument/2006/relationships/customXml" Target="../ink/ink48.xml"/><Relationship Id="rId60" Type="http://schemas.openxmlformats.org/officeDocument/2006/relationships/customXml" Target="../ink/ink56.xml"/><Relationship Id="rId65" Type="http://schemas.openxmlformats.org/officeDocument/2006/relationships/customXml" Target="../ink/ink61.xml"/><Relationship Id="rId73" Type="http://schemas.openxmlformats.org/officeDocument/2006/relationships/customXml" Target="../ink/ink66.xml"/><Relationship Id="rId4" Type="http://schemas.openxmlformats.org/officeDocument/2006/relationships/customXml" Target="../ink/ink8.xml"/><Relationship Id="rId9" Type="http://schemas.openxmlformats.org/officeDocument/2006/relationships/image" Target="../media/image22.png"/><Relationship Id="rId13" Type="http://schemas.openxmlformats.org/officeDocument/2006/relationships/image" Target="../media/image24.png"/><Relationship Id="rId18" Type="http://schemas.openxmlformats.org/officeDocument/2006/relationships/customXml" Target="../ink/ink17.xml"/><Relationship Id="rId39" Type="http://schemas.openxmlformats.org/officeDocument/2006/relationships/customXml" Target="../ink/ink38.xml"/><Relationship Id="rId34" Type="http://schemas.openxmlformats.org/officeDocument/2006/relationships/customXml" Target="../ink/ink33.xml"/><Relationship Id="rId50" Type="http://schemas.openxmlformats.org/officeDocument/2006/relationships/customXml" Target="../ink/ink46.xml"/><Relationship Id="rId55" Type="http://schemas.openxmlformats.org/officeDocument/2006/relationships/customXml" Target="../ink/ink51.xml"/><Relationship Id="rId76" Type="http://schemas.openxmlformats.org/officeDocument/2006/relationships/customXml" Target="../ink/ink69.xml"/><Relationship Id="rId7" Type="http://schemas.openxmlformats.org/officeDocument/2006/relationships/image" Target="../media/image21.png"/><Relationship Id="rId71" Type="http://schemas.openxmlformats.org/officeDocument/2006/relationships/customXml" Target="../ink/ink6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hyperlink" Target="https://eoh.heatpumpmonitor.org/" TargetMode="External"/><Relationship Id="rId4" Type="http://schemas.openxmlformats.org/officeDocument/2006/relationships/hyperlink" Target="https://es.catapult.org.uk/report/electrification-of-heat-summary-reports-and-dataset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customXml" Target="../ink/ink70.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ustomXml" Target="../ink/ink71.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nergysavingtrust.org.uk/heat-pump-fact-chec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96_A7180AE0.xm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image" Target="../media/image56.jpeg"/><Relationship Id="rId5" Type="http://schemas.openxmlformats.org/officeDocument/2006/relationships/diagramQuickStyle" Target="../diagrams/quickStyle1.xml"/><Relationship Id="rId10" Type="http://schemas.openxmlformats.org/officeDocument/2006/relationships/image" Target="../media/image55.jpeg"/><Relationship Id="rId4" Type="http://schemas.openxmlformats.org/officeDocument/2006/relationships/diagramLayout" Target="../diagrams/layout1.xml"/><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0.xml"/><Relationship Id="rId1" Type="http://schemas.openxmlformats.org/officeDocument/2006/relationships/slideLayout" Target="../slideLayouts/slideLayout24.xml"/><Relationship Id="rId5" Type="http://schemas.openxmlformats.org/officeDocument/2006/relationships/image" Target="../media/image71.png"/><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1.xml"/><Relationship Id="rId1" Type="http://schemas.openxmlformats.org/officeDocument/2006/relationships/slideLayout" Target="../slideLayouts/slideLayout24.xml"/><Relationship Id="rId5" Type="http://schemas.openxmlformats.org/officeDocument/2006/relationships/image" Target="../media/image74.png"/><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openxmlformats.org/officeDocument/2006/relationships/image" Target="../media/image77.png"/><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5.xml"/><Relationship Id="rId1" Type="http://schemas.openxmlformats.org/officeDocument/2006/relationships/slideLayout" Target="../slideLayouts/slideLayout24.xml"/><Relationship Id="rId4"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6.xml"/><Relationship Id="rId1" Type="http://schemas.openxmlformats.org/officeDocument/2006/relationships/slideLayout" Target="../slideLayouts/slideLayout24.xml"/><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24.xml"/><Relationship Id="rId4" Type="http://schemas.openxmlformats.org/officeDocument/2006/relationships/image" Target="../media/image85.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0.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1.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5.xml"/><Relationship Id="rId1" Type="http://schemas.openxmlformats.org/officeDocument/2006/relationships/slideLayout" Target="../slideLayouts/slideLayout36.xml"/><Relationship Id="rId5" Type="http://schemas.openxmlformats.org/officeDocument/2006/relationships/image" Target="../media/image91.png"/><Relationship Id="rId4" Type="http://schemas.openxmlformats.org/officeDocument/2006/relationships/image" Target="../media/image90.png"/></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6.xml"/><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57.xml"/><Relationship Id="rId1" Type="http://schemas.openxmlformats.org/officeDocument/2006/relationships/slideLayout" Target="../slideLayouts/slideLayout36.xml"/><Relationship Id="rId6" Type="http://schemas.openxmlformats.org/officeDocument/2006/relationships/image" Target="../media/image72.png"/><Relationship Id="rId5" Type="http://schemas.openxmlformats.org/officeDocument/2006/relationships/customXml" Target="../ink/ink72.xml"/><Relationship Id="rId4" Type="http://schemas.openxmlformats.org/officeDocument/2006/relationships/image" Target="../media/image94.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2.xml"/><Relationship Id="rId1" Type="http://schemas.openxmlformats.org/officeDocument/2006/relationships/slideLayout" Target="../slideLayouts/slideLayout4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7.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4.xml"/><Relationship Id="rId1" Type="http://schemas.openxmlformats.org/officeDocument/2006/relationships/slideLayout" Target="../slideLayouts/slideLayout47.xml"/><Relationship Id="rId5" Type="http://schemas.openxmlformats.org/officeDocument/2006/relationships/image" Target="../media/image98.jpeg"/><Relationship Id="rId4" Type="http://schemas.openxmlformats.org/officeDocument/2006/relationships/image" Target="../media/image97.jpeg"/></Relationships>
</file>

<file path=ppt/slides/_rels/slide6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99.jpeg"/><Relationship Id="rId7" Type="http://schemas.openxmlformats.org/officeDocument/2006/relationships/customXml" Target="../ink/ink74.xml"/><Relationship Id="rId2" Type="http://schemas.openxmlformats.org/officeDocument/2006/relationships/notesSlide" Target="../notesSlides/notesSlide65.xml"/><Relationship Id="rId1" Type="http://schemas.openxmlformats.org/officeDocument/2006/relationships/slideLayout" Target="../slideLayouts/slideLayout47.xml"/><Relationship Id="rId6" Type="http://schemas.openxmlformats.org/officeDocument/2006/relationships/image" Target="NULL"/><Relationship Id="rId5" Type="http://schemas.openxmlformats.org/officeDocument/2006/relationships/customXml" Target="../ink/ink73.xml"/><Relationship Id="rId4" Type="http://schemas.openxmlformats.org/officeDocument/2006/relationships/image" Target="../media/image100.jpeg"/></Relationships>
</file>

<file path=ppt/slides/_rels/slide6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6.xml"/><Relationship Id="rId1" Type="http://schemas.openxmlformats.org/officeDocument/2006/relationships/slideLayout" Target="../slideLayouts/slideLayout47.xml"/><Relationship Id="rId5" Type="http://schemas.openxmlformats.org/officeDocument/2006/relationships/image" Target="../media/image103.png"/><Relationship Id="rId4" Type="http://schemas.openxmlformats.org/officeDocument/2006/relationships/image" Target="../media/image102.png"/></Relationships>
</file>

<file path=ppt/slides/_rels/slide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7.xml"/><Relationship Id="rId1" Type="http://schemas.openxmlformats.org/officeDocument/2006/relationships/slideLayout" Target="../slideLayouts/slideLayout47.xml"/></Relationships>
</file>

<file path=ppt/slides/_rels/slide71.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NULL"/><Relationship Id="rId2" Type="http://schemas.openxmlformats.org/officeDocument/2006/relationships/notesSlide" Target="../notesSlides/notesSlide68.xml"/><Relationship Id="rId1" Type="http://schemas.openxmlformats.org/officeDocument/2006/relationships/slideLayout" Target="../slideLayouts/slideLayout47.xml"/><Relationship Id="rId6" Type="http://schemas.openxmlformats.org/officeDocument/2006/relationships/customXml" Target="../ink/ink76.xml"/><Relationship Id="rId5" Type="http://schemas.openxmlformats.org/officeDocument/2006/relationships/image" Target="NULL"/><Relationship Id="rId4" Type="http://schemas.openxmlformats.org/officeDocument/2006/relationships/customXml" Target="../ink/ink75.xml"/></Relationships>
</file>

<file path=ppt/slides/_rels/slide7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9.xml"/><Relationship Id="rId1" Type="http://schemas.openxmlformats.org/officeDocument/2006/relationships/slideLayout" Target="../slideLayouts/slideLayout47.xml"/><Relationship Id="rId4" Type="http://schemas.openxmlformats.org/officeDocument/2006/relationships/image" Target="../media/image107.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1.xml"/><Relationship Id="rId1" Type="http://schemas.openxmlformats.org/officeDocument/2006/relationships/slideLayout" Target="../slideLayouts/slideLayout58.xml"/></Relationships>
</file>

<file path=ppt/slides/_rels/slide7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2.xml"/><Relationship Id="rId1" Type="http://schemas.openxmlformats.org/officeDocument/2006/relationships/slideLayout" Target="../slideLayouts/slideLayout58.xml"/></Relationships>
</file>

<file path=ppt/slides/_rels/slide77.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notesSlide" Target="../notesSlides/notesSlide73.xml"/><Relationship Id="rId1" Type="http://schemas.openxmlformats.org/officeDocument/2006/relationships/slideLayout" Target="../slideLayouts/slideLayout58.xml"/></Relationships>
</file>

<file path=ppt/slides/_rels/slide7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4.xml"/><Relationship Id="rId1" Type="http://schemas.openxmlformats.org/officeDocument/2006/relationships/slideLayout" Target="../slideLayouts/slideLayout58.xml"/></Relationships>
</file>

<file path=ppt/slides/_rels/slide7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5.xml"/><Relationship Id="rId1" Type="http://schemas.openxmlformats.org/officeDocument/2006/relationships/slideLayout" Target="../slideLayouts/slideLayout58.xml"/></Relationships>
</file>

<file path=ppt/slides/_rels/slide8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6.xml"/><Relationship Id="rId1" Type="http://schemas.openxmlformats.org/officeDocument/2006/relationships/slideLayout" Target="../slideLayouts/slideLayout58.xml"/><Relationship Id="rId4" Type="http://schemas.openxmlformats.org/officeDocument/2006/relationships/image" Target="../media/image114.png"/></Relationships>
</file>

<file path=ppt/slides/_rels/slide81.xml.rels><?xml version="1.0" encoding="UTF-8" standalone="yes"?>
<Relationships xmlns="http://schemas.openxmlformats.org/package/2006/relationships"><Relationship Id="rId3" Type="http://schemas.openxmlformats.org/officeDocument/2006/relationships/hyperlink" Target="https://www.linkedin.com/groups/16087082/" TargetMode="External"/><Relationship Id="rId2" Type="http://schemas.openxmlformats.org/officeDocument/2006/relationships/image" Target="../media/image115.png"/><Relationship Id="rId1" Type="http://schemas.openxmlformats.org/officeDocument/2006/relationships/slideLayout" Target="../slideLayouts/slideLayout58.xml"/></Relationships>
</file>

<file path=ppt/slides/_rels/slide8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7AAD1EE-F5E4-2A77-0207-D65AC994C8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5937" y="914400"/>
            <a:ext cx="7443925" cy="4968819"/>
          </a:xfrm>
          <a:prstGeom prst="rect">
            <a:avLst/>
          </a:prstGeom>
        </p:spPr>
      </p:pic>
    </p:spTree>
    <p:extLst>
      <p:ext uri="{BB962C8B-B14F-4D97-AF65-F5344CB8AC3E}">
        <p14:creationId xmlns:p14="http://schemas.microsoft.com/office/powerpoint/2010/main" val="1871881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CF403-EE70-60F9-C387-81016083966F}"/>
              </a:ext>
            </a:extLst>
          </p:cNvPr>
          <p:cNvSpPr>
            <a:spLocks noGrp="1"/>
          </p:cNvSpPr>
          <p:nvPr>
            <p:ph type="ctrTitle"/>
          </p:nvPr>
        </p:nvSpPr>
        <p:spPr>
          <a:xfrm>
            <a:off x="838200" y="451381"/>
            <a:ext cx="10512552" cy="3674123"/>
          </a:xfrm>
        </p:spPr>
        <p:txBody>
          <a:bodyPr anchor="b">
            <a:normAutofit/>
          </a:bodyPr>
          <a:lstStyle/>
          <a:p>
            <a:pPr algn="l">
              <a:spcAft>
                <a:spcPts val="600"/>
              </a:spcAft>
            </a:pPr>
            <a:r>
              <a:rPr lang="en-US" sz="6600" dirty="0">
                <a:latin typeface="Aptos" panose="020B0004020202020204" pitchFamily="34" charset="0"/>
              </a:rPr>
              <a:t>Heat</a:t>
            </a:r>
            <a:r>
              <a:rPr lang="en-US" sz="6600" dirty="0"/>
              <a:t> Pump Installation Projects for Social Housing </a:t>
            </a:r>
            <a:endParaRPr lang="en-GB" sz="6600" dirty="0"/>
          </a:p>
        </p:txBody>
      </p:sp>
      <p:sp>
        <p:nvSpPr>
          <p:cNvPr id="3" name="Subtitle 2">
            <a:extLst>
              <a:ext uri="{FF2B5EF4-FFF2-40B4-BE49-F238E27FC236}">
                <a16:creationId xmlns:a16="http://schemas.microsoft.com/office/drawing/2014/main" id="{EA1DB050-2EEB-4394-090C-FB22156621EC}"/>
              </a:ext>
            </a:extLst>
          </p:cNvPr>
          <p:cNvSpPr>
            <a:spLocks noGrp="1"/>
          </p:cNvSpPr>
          <p:nvPr>
            <p:ph type="subTitle" idx="1"/>
          </p:nvPr>
        </p:nvSpPr>
        <p:spPr>
          <a:xfrm>
            <a:off x="838199" y="4983276"/>
            <a:ext cx="10512552" cy="1126680"/>
          </a:xfrm>
        </p:spPr>
        <p:txBody>
          <a:bodyPr>
            <a:noAutofit/>
          </a:bodyPr>
          <a:lstStyle/>
          <a:p>
            <a:pPr algn="l"/>
            <a:r>
              <a:rPr lang="en-US" sz="4800" dirty="0"/>
              <a:t>Lessons Learned and </a:t>
            </a:r>
            <a:br>
              <a:rPr lang="en-US" sz="4800" dirty="0"/>
            </a:br>
            <a:r>
              <a:rPr lang="en-US" sz="4800" dirty="0"/>
              <a:t>Roadmap for Improvement</a:t>
            </a:r>
            <a:endParaRPr lang="en-GB" sz="4800" dirty="0"/>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9BCA04D-4BCD-1F92-0956-C888EEFA5C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08259" y="168276"/>
            <a:ext cx="3480693" cy="2323362"/>
          </a:xfrm>
          <a:prstGeom prst="rect">
            <a:avLst/>
          </a:prstGeom>
        </p:spPr>
      </p:pic>
    </p:spTree>
    <p:extLst>
      <p:ext uri="{BB962C8B-B14F-4D97-AF65-F5344CB8AC3E}">
        <p14:creationId xmlns:p14="http://schemas.microsoft.com/office/powerpoint/2010/main" val="28633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90F57-0398-AD21-CB91-33EEB0F42A0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65E592-F5AD-1D09-B07F-6BA5F470CC70}"/>
              </a:ext>
            </a:extLst>
          </p:cNvPr>
          <p:cNvSpPr txBox="1">
            <a:spLocks/>
          </p:cNvSpPr>
          <p:nvPr/>
        </p:nvSpPr>
        <p:spPr>
          <a:xfrm>
            <a:off x="630936" y="640080"/>
            <a:ext cx="4818888" cy="14813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5400" b="1" kern="1200">
                <a:solidFill>
                  <a:schemeClr val="tx1"/>
                </a:solidFill>
                <a:latin typeface="+mj-lt"/>
                <a:ea typeface="+mj-ea"/>
                <a:cs typeface="+mj-cs"/>
              </a:rPr>
              <a:t>Introductions</a:t>
            </a:r>
            <a:endParaRPr lang="en-US" sz="54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66E529D-1E0B-AE13-74FC-D7AFDF20BA33}"/>
              </a:ext>
            </a:extLst>
          </p:cNvPr>
          <p:cNvSpPr txBox="1"/>
          <p:nvPr/>
        </p:nvSpPr>
        <p:spPr>
          <a:xfrm>
            <a:off x="630935" y="2660904"/>
            <a:ext cx="5844005" cy="3771034"/>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sz="2400" dirty="0"/>
              <a:t>Matt Jones. Bristol City Council</a:t>
            </a:r>
            <a:br>
              <a:rPr lang="en-US" sz="2400" dirty="0"/>
            </a:br>
            <a:br>
              <a:rPr lang="en-US" sz="2400" dirty="0"/>
            </a:br>
            <a:r>
              <a:rPr lang="en-US" sz="2400" dirty="0"/>
              <a:t>Ruzanna Chitchyan and Sam Gunner University of Bristol.</a:t>
            </a:r>
          </a:p>
          <a:p>
            <a:pPr>
              <a:lnSpc>
                <a:spcPct val="90000"/>
              </a:lnSpc>
              <a:spcBef>
                <a:spcPct val="0"/>
              </a:spcBef>
              <a:spcAft>
                <a:spcPts val="600"/>
              </a:spcAft>
            </a:pPr>
            <a:br>
              <a:rPr lang="en-US" sz="2400" dirty="0"/>
            </a:br>
            <a:r>
              <a:rPr lang="en-US" sz="2400" dirty="0"/>
              <a:t>James Gallie, BWCE</a:t>
            </a:r>
            <a:br>
              <a:rPr lang="en-US" sz="2400" dirty="0"/>
            </a:br>
            <a:br>
              <a:rPr lang="en-US" sz="2400" dirty="0"/>
            </a:br>
            <a:r>
              <a:rPr lang="en-US" sz="2400" dirty="0"/>
              <a:t>Supported by Jack, Carbon Trust and </a:t>
            </a:r>
            <a:r>
              <a:rPr lang="en-US" sz="2400" dirty="0" err="1"/>
              <a:t>Codrina</a:t>
            </a:r>
            <a:r>
              <a:rPr lang="en-US" sz="2400" dirty="0"/>
              <a:t> from Nesta </a:t>
            </a:r>
            <a:br>
              <a:rPr lang="en-US" sz="2400" dirty="0"/>
            </a:br>
            <a:br>
              <a:rPr lang="en-US" sz="2400" dirty="0"/>
            </a:br>
            <a:br>
              <a:rPr lang="en-US" sz="2400" dirty="0"/>
            </a:br>
            <a:endParaRPr lang="en-US" sz="2400" dirty="0"/>
          </a:p>
        </p:txBody>
      </p:sp>
      <p:pic>
        <p:nvPicPr>
          <p:cNvPr id="3" name="Picture 2">
            <a:extLst>
              <a:ext uri="{FF2B5EF4-FFF2-40B4-BE49-F238E27FC236}">
                <a16:creationId xmlns:a16="http://schemas.microsoft.com/office/drawing/2014/main" id="{B977C2AA-7D47-2C81-8376-19D03677D4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9048" y="1607070"/>
            <a:ext cx="5458968" cy="3643860"/>
          </a:xfrm>
          <a:prstGeom prst="rect">
            <a:avLst/>
          </a:prstGeom>
        </p:spPr>
      </p:pic>
    </p:spTree>
    <p:extLst>
      <p:ext uri="{BB962C8B-B14F-4D97-AF65-F5344CB8AC3E}">
        <p14:creationId xmlns:p14="http://schemas.microsoft.com/office/powerpoint/2010/main" val="3628858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3DDE45-070A-753C-3899-9BBC7FDC2EB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B825F6E-6B55-E041-E78C-8398DCE1F9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B85F8-AEA6-49B6-5A37-BAAF27EC7562}"/>
              </a:ext>
            </a:extLst>
          </p:cNvPr>
          <p:cNvSpPr>
            <a:spLocks noGrp="1"/>
          </p:cNvSpPr>
          <p:nvPr>
            <p:ph type="title"/>
          </p:nvPr>
        </p:nvSpPr>
        <p:spPr>
          <a:xfrm>
            <a:off x="841248" y="548640"/>
            <a:ext cx="3600860" cy="5431536"/>
          </a:xfrm>
        </p:spPr>
        <p:txBody>
          <a:bodyPr>
            <a:normAutofit/>
          </a:bodyPr>
          <a:lstStyle/>
          <a:p>
            <a:r>
              <a:rPr lang="en-GB" sz="5400"/>
              <a:t>Outline of the day</a:t>
            </a:r>
          </a:p>
        </p:txBody>
      </p:sp>
      <p:sp>
        <p:nvSpPr>
          <p:cNvPr id="12" name="sketch line">
            <a:extLst>
              <a:ext uri="{FF2B5EF4-FFF2-40B4-BE49-F238E27FC236}">
                <a16:creationId xmlns:a16="http://schemas.microsoft.com/office/drawing/2014/main" id="{D1CE0DCB-73C3-31C7-168B-79A05F669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0909F4-92D7-3B55-EDD5-F3922693DBB6}"/>
              </a:ext>
            </a:extLst>
          </p:cNvPr>
          <p:cNvSpPr>
            <a:spLocks noGrp="1"/>
          </p:cNvSpPr>
          <p:nvPr>
            <p:ph idx="1"/>
          </p:nvPr>
        </p:nvSpPr>
        <p:spPr>
          <a:xfrm>
            <a:off x="5126418" y="552091"/>
            <a:ext cx="6500123" cy="6013962"/>
          </a:xfrm>
        </p:spPr>
        <p:txBody>
          <a:bodyPr vert="horz" lIns="91440" tIns="45720" rIns="91440" bIns="45720" numCol="1" rtlCol="0" anchor="ctr">
            <a:normAutofit fontScale="92500"/>
          </a:bodyPr>
          <a:lstStyle/>
          <a:p>
            <a:pPr marL="514350" indent="-514350">
              <a:buAutoNum type="arabicPeriod"/>
            </a:pPr>
            <a:r>
              <a:rPr lang="en-GB" sz="2400" dirty="0"/>
              <a:t>Short background to work (15 mins)</a:t>
            </a:r>
          </a:p>
          <a:p>
            <a:pPr marL="514350" indent="-514350">
              <a:buAutoNum type="arabicPeriod"/>
            </a:pPr>
            <a:r>
              <a:rPr lang="en-GB" sz="2400" b="1" dirty="0"/>
              <a:t>Pre installation: </a:t>
            </a:r>
            <a:r>
              <a:rPr lang="en-GB" sz="2400" dirty="0"/>
              <a:t>what we learned, recommended actions, key takeaways  (15 mins)</a:t>
            </a:r>
          </a:p>
          <a:p>
            <a:pPr marL="0" indent="0">
              <a:buNone/>
            </a:pPr>
            <a:r>
              <a:rPr lang="en-GB" sz="2400" dirty="0"/>
              <a:t>3.   Questions and Discussions (10 mins)</a:t>
            </a:r>
          </a:p>
          <a:p>
            <a:pPr marL="0" indent="0">
              <a:buNone/>
            </a:pPr>
            <a:endParaRPr lang="en-GB" sz="2400" dirty="0"/>
          </a:p>
          <a:p>
            <a:pPr marL="0" indent="0">
              <a:buNone/>
            </a:pPr>
            <a:r>
              <a:rPr lang="en-GB" sz="2400" dirty="0"/>
              <a:t>LUNCH (1 hour </a:t>
            </a:r>
            <a:r>
              <a:rPr lang="en-GB" sz="2400" dirty="0" err="1"/>
              <a:t>approx</a:t>
            </a:r>
            <a:r>
              <a:rPr lang="en-GB" sz="2400" dirty="0"/>
              <a:t>) </a:t>
            </a:r>
          </a:p>
          <a:p>
            <a:pPr marL="0" indent="0">
              <a:buNone/>
            </a:pPr>
            <a:endParaRPr lang="en-GB" sz="2400" dirty="0"/>
          </a:p>
          <a:p>
            <a:pPr marL="514350" indent="-514350">
              <a:buFont typeface="+mj-lt"/>
              <a:buAutoNum type="arabicPeriod"/>
            </a:pPr>
            <a:r>
              <a:rPr lang="en-GB" sz="2400" b="1" dirty="0"/>
              <a:t>Design</a:t>
            </a:r>
            <a:r>
              <a:rPr lang="en-GB" sz="2400" dirty="0"/>
              <a:t>: what we learned, recommended actions, key takeaways (15 mins)</a:t>
            </a:r>
          </a:p>
          <a:p>
            <a:pPr marL="514350" indent="-514350">
              <a:buFont typeface="Arial" panose="020B0604020202020204" pitchFamily="34" charset="0"/>
              <a:buAutoNum type="arabicPeriod"/>
            </a:pPr>
            <a:r>
              <a:rPr lang="en-GB" sz="2400" b="1" dirty="0"/>
              <a:t>Installation</a:t>
            </a:r>
            <a:r>
              <a:rPr lang="en-GB" sz="2400" dirty="0"/>
              <a:t>: what we learned, recommended actions, key takeaways (15 mins)</a:t>
            </a:r>
          </a:p>
          <a:p>
            <a:pPr marL="514350" indent="-514350">
              <a:buFont typeface="Arial" panose="020B0604020202020204" pitchFamily="34" charset="0"/>
              <a:buAutoNum type="arabicPeriod"/>
            </a:pPr>
            <a:r>
              <a:rPr lang="en-GB" sz="2400" b="1" dirty="0"/>
              <a:t>Post installation</a:t>
            </a:r>
            <a:r>
              <a:rPr lang="en-GB" sz="2400" dirty="0"/>
              <a:t>: what we learned, recommended actions, key takeaways (15 mins)</a:t>
            </a:r>
          </a:p>
          <a:p>
            <a:pPr marL="514350" indent="-514350">
              <a:buAutoNum type="arabicPeriod"/>
            </a:pPr>
            <a:r>
              <a:rPr lang="en-GB" sz="2400" dirty="0"/>
              <a:t>Questions and Discussions </a:t>
            </a:r>
          </a:p>
          <a:p>
            <a:pPr marL="0" indent="0">
              <a:buNone/>
            </a:pPr>
            <a:endParaRPr lang="en-GB" sz="1900" dirty="0"/>
          </a:p>
        </p:txBody>
      </p:sp>
    </p:spTree>
    <p:extLst>
      <p:ext uri="{BB962C8B-B14F-4D97-AF65-F5344CB8AC3E}">
        <p14:creationId xmlns:p14="http://schemas.microsoft.com/office/powerpoint/2010/main" val="95631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6BBE53-3494-524C-0C08-58BC74CB51C8}"/>
              </a:ext>
            </a:extLst>
          </p:cNvPr>
          <p:cNvSpPr>
            <a:spLocks noGrp="1"/>
          </p:cNvSpPr>
          <p:nvPr>
            <p:ph idx="1"/>
          </p:nvPr>
        </p:nvSpPr>
        <p:spPr>
          <a:xfrm>
            <a:off x="630936" y="2660904"/>
            <a:ext cx="4818888" cy="3547872"/>
          </a:xfrm>
        </p:spPr>
        <p:txBody>
          <a:bodyPr vert="horz" lIns="91440" tIns="45720" rIns="91440" bIns="45720" numCol="1" rtlCol="0" anchor="t">
            <a:normAutofit/>
          </a:bodyPr>
          <a:lstStyle/>
          <a:p>
            <a:pPr marL="0" indent="0">
              <a:spcBef>
                <a:spcPct val="0"/>
              </a:spcBef>
              <a:spcAft>
                <a:spcPts val="600"/>
              </a:spcAft>
              <a:buNone/>
            </a:pPr>
            <a:r>
              <a:rPr lang="en-US" sz="2200" dirty="0"/>
              <a:t>Heat Pump Installation Projects</a:t>
            </a:r>
            <a:br>
              <a:rPr lang="en-US" sz="2200" dirty="0"/>
            </a:br>
            <a:r>
              <a:rPr lang="en-US" sz="2200" dirty="0"/>
              <a:t>   </a:t>
            </a:r>
            <a:br>
              <a:rPr lang="en-US" sz="2200" dirty="0"/>
            </a:br>
            <a:r>
              <a:rPr lang="en-US" sz="2200" dirty="0"/>
              <a:t>for Social Housing </a:t>
            </a:r>
            <a:br>
              <a:rPr lang="en-US" sz="2200" dirty="0"/>
            </a:br>
            <a:br>
              <a:rPr lang="en-US" sz="2200" dirty="0"/>
            </a:br>
            <a:r>
              <a:rPr lang="en-US" sz="2200" dirty="0"/>
              <a:t>Lessons Learned</a:t>
            </a:r>
          </a:p>
          <a:p>
            <a:pPr marL="0" indent="0">
              <a:spcBef>
                <a:spcPct val="0"/>
              </a:spcBef>
              <a:spcAft>
                <a:spcPts val="600"/>
              </a:spcAft>
              <a:buNone/>
            </a:pPr>
            <a:br>
              <a:rPr lang="en-US" sz="2200" dirty="0"/>
            </a:br>
            <a:r>
              <a:rPr lang="en-US" sz="2200" dirty="0"/>
              <a:t>and </a:t>
            </a:r>
          </a:p>
          <a:p>
            <a:pPr marL="0" indent="0">
              <a:spcBef>
                <a:spcPct val="0"/>
              </a:spcBef>
              <a:spcAft>
                <a:spcPts val="600"/>
              </a:spcAft>
              <a:buNone/>
            </a:pPr>
            <a:br>
              <a:rPr lang="en-US" sz="2200" dirty="0"/>
            </a:br>
            <a:r>
              <a:rPr lang="en-US" sz="2200" dirty="0"/>
              <a:t>Roadmap for Improvement</a:t>
            </a:r>
            <a:br>
              <a:rPr lang="en-US" sz="2200" dirty="0"/>
            </a:br>
            <a:endParaRPr lang="en-US" sz="2200" dirty="0"/>
          </a:p>
          <a:p>
            <a:pPr marL="0" indent="0">
              <a:buNone/>
            </a:pPr>
            <a:endParaRPr lang="en-GB" sz="2200" dirty="0"/>
          </a:p>
        </p:txBody>
      </p:sp>
      <p:pic>
        <p:nvPicPr>
          <p:cNvPr id="4" name="Picture 3">
            <a:extLst>
              <a:ext uri="{FF2B5EF4-FFF2-40B4-BE49-F238E27FC236}">
                <a16:creationId xmlns:a16="http://schemas.microsoft.com/office/drawing/2014/main" id="{F3FB631D-DB0C-473B-1912-5DDA8C353F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9048" y="1607070"/>
            <a:ext cx="5458968" cy="3643860"/>
          </a:xfrm>
          <a:prstGeom prst="rect">
            <a:avLst/>
          </a:prstGeom>
        </p:spPr>
      </p:pic>
    </p:spTree>
    <p:extLst>
      <p:ext uri="{BB962C8B-B14F-4D97-AF65-F5344CB8AC3E}">
        <p14:creationId xmlns:p14="http://schemas.microsoft.com/office/powerpoint/2010/main" val="3914518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F756-611D-C6B0-E0C8-A3CEE3318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43797-67A1-8328-87AE-D9DD55CE2D83}"/>
              </a:ext>
            </a:extLst>
          </p:cNvPr>
          <p:cNvSpPr>
            <a:spLocks noGrp="1"/>
          </p:cNvSpPr>
          <p:nvPr>
            <p:ph type="title"/>
          </p:nvPr>
        </p:nvSpPr>
        <p:spPr>
          <a:xfrm>
            <a:off x="647324" y="223576"/>
            <a:ext cx="4692415" cy="1416664"/>
          </a:xfrm>
        </p:spPr>
        <p:txBody>
          <a:bodyPr>
            <a:noAutofit/>
          </a:bodyPr>
          <a:lstStyle/>
          <a:p>
            <a:pPr eaLnBrk="0" fontAlgn="base" hangingPunct="0">
              <a:lnSpc>
                <a:spcPct val="100000"/>
              </a:lnSpc>
              <a:spcAft>
                <a:spcPct val="0"/>
              </a:spcAft>
            </a:pPr>
            <a:br>
              <a:rPr lang="en-GB" sz="1400" b="1"/>
            </a:br>
            <a:br>
              <a:rPr lang="en-GB" sz="1600"/>
            </a:br>
            <a:br>
              <a:rPr lang="en-GB" sz="1600"/>
            </a:br>
            <a:r>
              <a:rPr lang="en-GB" sz="2600" b="1">
                <a:solidFill>
                  <a:schemeClr val="accent6">
                    <a:lumMod val="75000"/>
                  </a:schemeClr>
                </a:solidFill>
              </a:rPr>
              <a:t>Where it all started....</a:t>
            </a:r>
            <a:br>
              <a:rPr lang="en-GB" sz="1600"/>
            </a:br>
            <a:br>
              <a:rPr lang="en-GB" sz="1600"/>
            </a:br>
            <a:br>
              <a:rPr lang="en-GB" sz="1600"/>
            </a:br>
            <a:br>
              <a:rPr lang="en-GB" sz="1600"/>
            </a:br>
            <a:br>
              <a:rPr lang="en-GB" sz="1600"/>
            </a:br>
            <a:endParaRPr lang="en-US" sz="1600">
              <a:solidFill>
                <a:schemeClr val="accent6">
                  <a:lumMod val="75000"/>
                </a:schemeClr>
              </a:solidFill>
            </a:endParaRPr>
          </a:p>
        </p:txBody>
      </p:sp>
      <p:sp>
        <p:nvSpPr>
          <p:cNvPr id="3" name="Rectangle 1">
            <a:extLst>
              <a:ext uri="{FF2B5EF4-FFF2-40B4-BE49-F238E27FC236}">
                <a16:creationId xmlns:a16="http://schemas.microsoft.com/office/drawing/2014/main" id="{050CD91C-84DF-C69F-8198-9484B308BD14}"/>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8" name="Picture 4" descr="High density heat pump deployment ...">
            <a:extLst>
              <a:ext uri="{FF2B5EF4-FFF2-40B4-BE49-F238E27FC236}">
                <a16:creationId xmlns:a16="http://schemas.microsoft.com/office/drawing/2014/main" id="{297D2D41-3E3C-D7B4-90CB-B87601E687F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0290" y="2619018"/>
            <a:ext cx="4596749" cy="2364462"/>
          </a:xfrm>
          <a:prstGeom prst="rect">
            <a:avLst/>
          </a:prstGeom>
          <a:noFill/>
          <a:extLst>
            <a:ext uri="{909E8E84-426E-40DD-AFC4-6F175D3DCCD1}">
              <a14:hiddenFill xmlns:a14="http://schemas.microsoft.com/office/drawing/2010/main">
                <a:solidFill>
                  <a:srgbClr val="FFFFFF"/>
                </a:solidFill>
              </a14:hiddenFill>
            </a:ext>
          </a:extLst>
        </p:spPr>
      </p:pic>
      <p:sp>
        <p:nvSpPr>
          <p:cNvPr id="30" name="Speech Bubble: Rectangle with Corners Rounded 29">
            <a:extLst>
              <a:ext uri="{FF2B5EF4-FFF2-40B4-BE49-F238E27FC236}">
                <a16:creationId xmlns:a16="http://schemas.microsoft.com/office/drawing/2014/main" id="{0665B0E8-4682-12F2-BF19-44F30E8AAA99}"/>
              </a:ext>
            </a:extLst>
          </p:cNvPr>
          <p:cNvSpPr/>
          <p:nvPr/>
        </p:nvSpPr>
        <p:spPr>
          <a:xfrm>
            <a:off x="2282805" y="929640"/>
            <a:ext cx="2724234" cy="1148486"/>
          </a:xfrm>
          <a:prstGeom prst="wedgeRoundRectCallout">
            <a:avLst>
              <a:gd name="adj1" fmla="val -41727"/>
              <a:gd name="adj2" fmla="val 9730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a:t>Found that demand is low for heat pumps</a:t>
            </a:r>
          </a:p>
        </p:txBody>
      </p:sp>
      <p:grpSp>
        <p:nvGrpSpPr>
          <p:cNvPr id="6" name="Group 5">
            <a:extLst>
              <a:ext uri="{FF2B5EF4-FFF2-40B4-BE49-F238E27FC236}">
                <a16:creationId xmlns:a16="http://schemas.microsoft.com/office/drawing/2014/main" id="{056616CE-57D9-C626-C570-27942014B28E}"/>
              </a:ext>
            </a:extLst>
          </p:cNvPr>
          <p:cNvGrpSpPr/>
          <p:nvPr/>
        </p:nvGrpSpPr>
        <p:grpSpPr>
          <a:xfrm>
            <a:off x="5007039" y="223576"/>
            <a:ext cx="6916976" cy="7857368"/>
            <a:chOff x="5007039" y="56071"/>
            <a:chExt cx="6916976" cy="7857368"/>
          </a:xfrm>
        </p:grpSpPr>
        <p:grpSp>
          <p:nvGrpSpPr>
            <p:cNvPr id="1025" name="Group 1024">
              <a:extLst>
                <a:ext uri="{FF2B5EF4-FFF2-40B4-BE49-F238E27FC236}">
                  <a16:creationId xmlns:a16="http://schemas.microsoft.com/office/drawing/2014/main" id="{249082E0-13F1-CAC9-806E-953C1511565E}"/>
                </a:ext>
              </a:extLst>
            </p:cNvPr>
            <p:cNvGrpSpPr/>
            <p:nvPr/>
          </p:nvGrpSpPr>
          <p:grpSpPr>
            <a:xfrm>
              <a:off x="5007039" y="56071"/>
              <a:ext cx="6916976" cy="3103840"/>
              <a:chOff x="1569953" y="2902507"/>
              <a:chExt cx="6916976" cy="3103840"/>
            </a:xfrm>
          </p:grpSpPr>
          <p:pic>
            <p:nvPicPr>
              <p:cNvPr id="4" name="Picture 3" descr="A screenshot of a device&#10;&#10;AI-generated content may be incorrect.">
                <a:extLst>
                  <a:ext uri="{FF2B5EF4-FFF2-40B4-BE49-F238E27FC236}">
                    <a16:creationId xmlns:a16="http://schemas.microsoft.com/office/drawing/2014/main" id="{B7C11DCA-FC55-44A5-BA4B-DC439F98CF2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042958" y="2902507"/>
                <a:ext cx="4443971" cy="2562947"/>
              </a:xfrm>
              <a:prstGeom prst="rect">
                <a:avLst/>
              </a:prstGeom>
            </p:spPr>
          </p:pic>
          <p:sp>
            <p:nvSpPr>
              <p:cNvPr id="31" name="Speech Bubble: Rectangle with Corners Rounded 30">
                <a:extLst>
                  <a:ext uri="{FF2B5EF4-FFF2-40B4-BE49-F238E27FC236}">
                    <a16:creationId xmlns:a16="http://schemas.microsoft.com/office/drawing/2014/main" id="{B84D1FAE-CD75-C7CB-99BB-7951E14F46C6}"/>
                  </a:ext>
                </a:extLst>
              </p:cNvPr>
              <p:cNvSpPr/>
              <p:nvPr/>
            </p:nvSpPr>
            <p:spPr>
              <a:xfrm>
                <a:off x="1569953" y="5032549"/>
                <a:ext cx="2797117" cy="973798"/>
              </a:xfrm>
              <a:prstGeom prst="wedgeRoundRectCallout">
                <a:avLst>
                  <a:gd name="adj1" fmla="val 65067"/>
                  <a:gd name="adj2" fmla="val -1100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a:t>Perhaps this is why!</a:t>
                </a:r>
              </a:p>
            </p:txBody>
          </p:sp>
        </p:grpSp>
        <p:pic>
          <p:nvPicPr>
            <p:cNvPr id="26" name="Picture 25">
              <a:extLst>
                <a:ext uri="{FF2B5EF4-FFF2-40B4-BE49-F238E27FC236}">
                  <a16:creationId xmlns:a16="http://schemas.microsoft.com/office/drawing/2014/main" id="{C566FEDE-6638-C481-FE78-2969BC1DE9A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05798" y="2186113"/>
              <a:ext cx="3818217" cy="5727326"/>
            </a:xfrm>
            <a:prstGeom prst="rect">
              <a:avLst/>
            </a:prstGeom>
          </p:spPr>
        </p:pic>
      </p:grpSp>
    </p:spTree>
    <p:extLst>
      <p:ext uri="{BB962C8B-B14F-4D97-AF65-F5344CB8AC3E}">
        <p14:creationId xmlns:p14="http://schemas.microsoft.com/office/powerpoint/2010/main" val="372362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18B17E-7049-0407-9228-DA428E976EB3}"/>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958;p107" descr="Beautify this slide">
            <a:extLst>
              <a:ext uri="{FF2B5EF4-FFF2-40B4-BE49-F238E27FC236}">
                <a16:creationId xmlns:a16="http://schemas.microsoft.com/office/drawing/2014/main" id="{3A1F641F-930B-4063-E60E-FBFF78BC07A4}"/>
              </a:ext>
            </a:extLst>
          </p:cNvPr>
          <p:cNvPicPr preferRelativeResize="0">
            <a:picLocks noGrp="1"/>
          </p:cNvPicPr>
          <p:nvPr>
            <p:ph idx="1"/>
          </p:nvPr>
        </p:nvPicPr>
        <p:blipFill>
          <a:blip r:embed="rId3" cstate="email">
            <a:extLst>
              <a:ext uri="{28A0092B-C50C-407E-A947-70E740481C1C}">
                <a14:useLocalDpi xmlns:a14="http://schemas.microsoft.com/office/drawing/2010/main"/>
              </a:ext>
            </a:extLst>
          </a:blip>
          <a:stretch>
            <a:fillRect/>
          </a:stretch>
        </p:blipFill>
        <p:spPr>
          <a:xfrm>
            <a:off x="1113692" y="844062"/>
            <a:ext cx="9659816" cy="5087815"/>
          </a:xfrm>
          <a:prstGeom prst="rect">
            <a:avLst/>
          </a:prstGeom>
          <a:noFill/>
        </p:spPr>
      </p:pic>
      <p:sp>
        <p:nvSpPr>
          <p:cNvPr id="3" name="Rectangle 1">
            <a:extLst>
              <a:ext uri="{FF2B5EF4-FFF2-40B4-BE49-F238E27FC236}">
                <a16:creationId xmlns:a16="http://schemas.microsoft.com/office/drawing/2014/main" id="{AA5523AE-3F99-A20D-21AC-5AA087E37308}"/>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3840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963;p108" descr="Beautify this slide">
            <a:extLst>
              <a:ext uri="{FF2B5EF4-FFF2-40B4-BE49-F238E27FC236}">
                <a16:creationId xmlns:a16="http://schemas.microsoft.com/office/drawing/2014/main" id="{151818C6-54D8-97D8-8D89-1D5A5A211632}"/>
              </a:ext>
            </a:extLst>
          </p:cNvPr>
          <p:cNvPicPr preferRelativeResize="0"/>
          <p:nvPr/>
        </p:nvPicPr>
        <p:blipFill>
          <a:blip r:embed="rId3" cstate="email">
            <a:extLst>
              <a:ext uri="{28A0092B-C50C-407E-A947-70E740481C1C}">
                <a14:useLocalDpi xmlns:a14="http://schemas.microsoft.com/office/drawing/2010/main"/>
              </a:ext>
            </a:extLst>
          </a:blip>
          <a:stretch>
            <a:fillRect/>
          </a:stretch>
        </p:blipFill>
        <p:spPr>
          <a:xfrm>
            <a:off x="1336432" y="867508"/>
            <a:ext cx="9683260" cy="5122984"/>
          </a:xfrm>
          <a:prstGeom prst="rect">
            <a:avLst/>
          </a:prstGeom>
          <a:noFill/>
        </p:spPr>
      </p:pic>
    </p:spTree>
    <p:extLst>
      <p:ext uri="{BB962C8B-B14F-4D97-AF65-F5344CB8AC3E}">
        <p14:creationId xmlns:p14="http://schemas.microsoft.com/office/powerpoint/2010/main" val="445850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6">
            <a:extLst>
              <a:ext uri="{FF2B5EF4-FFF2-40B4-BE49-F238E27FC236}">
                <a16:creationId xmlns:a16="http://schemas.microsoft.com/office/drawing/2014/main" id="{F9645555-4F3E-B132-9F9C-638A7E81497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21730" y="321732"/>
            <a:ext cx="5674897" cy="3017405"/>
          </a:xfrm>
          <a:prstGeom prst="rect">
            <a:avLst/>
          </a:prstGeom>
        </p:spPr>
      </p:pic>
      <p:pic>
        <p:nvPicPr>
          <p:cNvPr id="5" name="Picture 4">
            <a:extLst>
              <a:ext uri="{FF2B5EF4-FFF2-40B4-BE49-F238E27FC236}">
                <a16:creationId xmlns:a16="http://schemas.microsoft.com/office/drawing/2014/main" id="{69D81CFA-2CDB-C593-8D68-DD4D51719E4F}"/>
              </a:ext>
            </a:extLst>
          </p:cNvPr>
          <p:cNvPicPr>
            <a:picLocks noChangeAspect="1"/>
          </p:cNvPicPr>
          <p:nvPr/>
        </p:nvPicPr>
        <p:blipFill>
          <a:blip r:embed="rId4" cstate="email">
            <a:extLst>
              <a:ext uri="{28A0092B-C50C-407E-A947-70E740481C1C}">
                <a14:useLocalDpi xmlns:a14="http://schemas.microsoft.com/office/drawing/2010/main"/>
              </a:ext>
            </a:extLst>
          </a:blip>
          <a:srcRect r="-3" b="-3"/>
          <a:stretch>
            <a:fillRect/>
          </a:stretch>
        </p:blipFill>
        <p:spPr>
          <a:xfrm>
            <a:off x="321730" y="3510853"/>
            <a:ext cx="5674897" cy="2789954"/>
          </a:xfrm>
          <a:prstGeom prst="rect">
            <a:avLst/>
          </a:prstGeom>
        </p:spPr>
      </p:pic>
      <p:pic>
        <p:nvPicPr>
          <p:cNvPr id="7" name="Picture 6">
            <a:extLst>
              <a:ext uri="{FF2B5EF4-FFF2-40B4-BE49-F238E27FC236}">
                <a16:creationId xmlns:a16="http://schemas.microsoft.com/office/drawing/2014/main" id="{40545CFD-ABF7-5B83-01EE-56106E457318}"/>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195373" y="321733"/>
            <a:ext cx="5674897" cy="5979074"/>
          </a:xfrm>
          <a:prstGeom prst="rect">
            <a:avLst/>
          </a:prstGeom>
        </p:spPr>
      </p:pic>
    </p:spTree>
    <p:extLst>
      <p:ext uri="{BB962C8B-B14F-4D97-AF65-F5344CB8AC3E}">
        <p14:creationId xmlns:p14="http://schemas.microsoft.com/office/powerpoint/2010/main" val="3389895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42DDA67-2F20-39B3-A9C2-AEC751D72C8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37861" y="914400"/>
            <a:ext cx="7840078" cy="4968819"/>
          </a:xfrm>
          <a:prstGeom prst="rect">
            <a:avLst/>
          </a:prstGeom>
        </p:spPr>
      </p:pic>
      <p:grpSp>
        <p:nvGrpSpPr>
          <p:cNvPr id="5" name="Group 4">
            <a:extLst>
              <a:ext uri="{FF2B5EF4-FFF2-40B4-BE49-F238E27FC236}">
                <a16:creationId xmlns:a16="http://schemas.microsoft.com/office/drawing/2014/main" id="{8E262E96-22F8-F5DA-6977-9E5F4F56931A}"/>
              </a:ext>
            </a:extLst>
          </p:cNvPr>
          <p:cNvGrpSpPr/>
          <p:nvPr/>
        </p:nvGrpSpPr>
        <p:grpSpPr>
          <a:xfrm>
            <a:off x="6057899" y="1143479"/>
            <a:ext cx="3738951" cy="3097533"/>
            <a:chOff x="6057899" y="1143479"/>
            <a:chExt cx="3738951" cy="3097533"/>
          </a:xfrm>
        </p:grpSpPr>
        <p:sp>
          <p:nvSpPr>
            <p:cNvPr id="6" name="TextBox 5">
              <a:extLst>
                <a:ext uri="{FF2B5EF4-FFF2-40B4-BE49-F238E27FC236}">
                  <a16:creationId xmlns:a16="http://schemas.microsoft.com/office/drawing/2014/main" id="{00698B4D-1CE7-DBB4-6973-FD3EDA597DFB}"/>
                </a:ext>
              </a:extLst>
            </p:cNvPr>
            <p:cNvSpPr txBox="1"/>
            <p:nvPr/>
          </p:nvSpPr>
          <p:spPr>
            <a:xfrm>
              <a:off x="7930927" y="3432185"/>
              <a:ext cx="1497272" cy="808827"/>
            </a:xfrm>
            <a:prstGeom prst="rect">
              <a:avLst/>
            </a:prstGeom>
            <a:noFill/>
          </p:spPr>
          <p:txBody>
            <a:bodyPr wrap="square" rtlCol="0">
              <a:spAutoFit/>
            </a:bodyPr>
            <a:lstStyle/>
            <a:p>
              <a:pPr algn="ctr" defTabSz="658368">
                <a:spcAft>
                  <a:spcPts val="600"/>
                </a:spcAft>
              </a:pPr>
              <a:r>
                <a:rPr lang="en-GB" sz="2016" b="1" kern="1200">
                  <a:solidFill>
                    <a:schemeClr val="tx1"/>
                  </a:solidFill>
                  <a:latin typeface="+mn-lt"/>
                  <a:ea typeface="+mn-ea"/>
                  <a:cs typeface="+mn-cs"/>
                </a:rPr>
                <a:t>4.0 </a:t>
              </a:r>
            </a:p>
            <a:p>
              <a:pPr algn="ctr" defTabSz="658368">
                <a:spcAft>
                  <a:spcPts val="600"/>
                </a:spcAft>
              </a:pPr>
              <a:endParaRPr lang="en-GB" sz="576" b="1" kern="1200">
                <a:solidFill>
                  <a:schemeClr val="tx1"/>
                </a:solidFill>
                <a:latin typeface="+mn-lt"/>
                <a:ea typeface="+mn-ea"/>
                <a:cs typeface="+mn-cs"/>
              </a:endParaRPr>
            </a:p>
            <a:p>
              <a:pPr algn="ctr" defTabSz="658368">
                <a:spcAft>
                  <a:spcPts val="600"/>
                </a:spcAft>
              </a:pPr>
              <a:endParaRPr lang="en-GB" sz="144" b="1" kern="1200">
                <a:solidFill>
                  <a:schemeClr val="tx1"/>
                </a:solidFill>
                <a:latin typeface="+mn-lt"/>
                <a:ea typeface="+mn-ea"/>
                <a:cs typeface="+mn-cs"/>
              </a:endParaRPr>
            </a:p>
            <a:p>
              <a:pPr algn="ctr" defTabSz="658368">
                <a:spcAft>
                  <a:spcPts val="600"/>
                </a:spcAft>
              </a:pPr>
              <a:r>
                <a:rPr lang="en-GB" sz="2016" b="1" kern="1200">
                  <a:solidFill>
                    <a:schemeClr val="tx1"/>
                  </a:solidFill>
                  <a:latin typeface="+mn-lt"/>
                  <a:ea typeface="+mn-ea"/>
                  <a:cs typeface="+mn-cs"/>
                </a:rPr>
                <a:t>Gas parity </a:t>
              </a:r>
              <a:endParaRPr lang="en-GB" sz="2800" b="1"/>
            </a:p>
          </p:txBody>
        </p:sp>
        <p:grpSp>
          <p:nvGrpSpPr>
            <p:cNvPr id="18" name="Group 17">
              <a:extLst>
                <a:ext uri="{FF2B5EF4-FFF2-40B4-BE49-F238E27FC236}">
                  <a16:creationId xmlns:a16="http://schemas.microsoft.com/office/drawing/2014/main" id="{025075C5-EF37-31D1-731F-3E63DDA0EAF8}"/>
                </a:ext>
              </a:extLst>
            </p:cNvPr>
            <p:cNvGrpSpPr/>
            <p:nvPr/>
          </p:nvGrpSpPr>
          <p:grpSpPr>
            <a:xfrm>
              <a:off x="6057899" y="1143479"/>
              <a:ext cx="3738951" cy="2805989"/>
              <a:chOff x="5355560" y="469720"/>
              <a:chExt cx="5762448" cy="3595320"/>
            </a:xfrm>
          </p:grpSpPr>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38C41458-C63D-DB36-D005-E12F204B783E}"/>
                      </a:ext>
                    </a:extLst>
                  </p14:cNvPr>
                  <p14:cNvContentPartPr/>
                  <p14:nvPr/>
                </p14:nvContentPartPr>
                <p14:xfrm>
                  <a:off x="5355560" y="469720"/>
                  <a:ext cx="1059840" cy="890280"/>
                </p14:xfrm>
              </p:contentPart>
            </mc:Choice>
            <mc:Fallback xmlns="">
              <p:pic>
                <p:nvPicPr>
                  <p:cNvPr id="7" name="Ink 6">
                    <a:extLst>
                      <a:ext uri="{FF2B5EF4-FFF2-40B4-BE49-F238E27FC236}">
                        <a16:creationId xmlns:a16="http://schemas.microsoft.com/office/drawing/2014/main" id="{38C41458-C63D-DB36-D005-E12F204B783E}"/>
                      </a:ext>
                    </a:extLst>
                  </p:cNvPr>
                  <p:cNvPicPr/>
                  <p:nvPr/>
                </p:nvPicPr>
                <p:blipFill>
                  <a:blip r:embed="rId5"/>
                  <a:stretch>
                    <a:fillRect/>
                  </a:stretch>
                </p:blipFill>
                <p:spPr>
                  <a:xfrm>
                    <a:off x="5300100" y="423592"/>
                    <a:ext cx="1170205" cy="98207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3898D87E-BFB6-F9FD-FBF1-6152B6B2E831}"/>
                      </a:ext>
                    </a:extLst>
                  </p14:cNvPr>
                  <p14:cNvContentPartPr/>
                  <p14:nvPr/>
                </p14:nvContentPartPr>
                <p14:xfrm>
                  <a:off x="8953040" y="3147400"/>
                  <a:ext cx="919440" cy="917640"/>
                </p14:xfrm>
              </p:contentPart>
            </mc:Choice>
            <mc:Fallback xmlns="">
              <p:pic>
                <p:nvPicPr>
                  <p:cNvPr id="8" name="Ink 7">
                    <a:extLst>
                      <a:ext uri="{FF2B5EF4-FFF2-40B4-BE49-F238E27FC236}">
                        <a16:creationId xmlns:a16="http://schemas.microsoft.com/office/drawing/2014/main" id="{3898D87E-BFB6-F9FD-FBF1-6152B6B2E831}"/>
                      </a:ext>
                    </a:extLst>
                  </p:cNvPr>
                  <p:cNvPicPr/>
                  <p:nvPr/>
                </p:nvPicPr>
                <p:blipFill>
                  <a:blip r:embed="rId7"/>
                  <a:stretch>
                    <a:fillRect/>
                  </a:stretch>
                </p:blipFill>
                <p:spPr>
                  <a:xfrm>
                    <a:off x="8897552" y="3101264"/>
                    <a:ext cx="1029862" cy="1009450"/>
                  </a:xfrm>
                  <a:prstGeom prst="rect">
                    <a:avLst/>
                  </a:prstGeom>
                </p:spPr>
              </p:pic>
            </mc:Fallback>
          </mc:AlternateContent>
          <p:grpSp>
            <p:nvGrpSpPr>
              <p:cNvPr id="13" name="Group 12">
                <a:extLst>
                  <a:ext uri="{FF2B5EF4-FFF2-40B4-BE49-F238E27FC236}">
                    <a16:creationId xmlns:a16="http://schemas.microsoft.com/office/drawing/2014/main" id="{F70C190B-6F86-7A56-4A7B-B437C4E20854}"/>
                  </a:ext>
                </a:extLst>
              </p:cNvPr>
              <p:cNvGrpSpPr/>
              <p:nvPr/>
            </p:nvGrpSpPr>
            <p:grpSpPr>
              <a:xfrm>
                <a:off x="6476600" y="543880"/>
                <a:ext cx="1880280" cy="511200"/>
                <a:chOff x="6476600" y="543880"/>
                <a:chExt cx="1880280" cy="511200"/>
              </a:xfrm>
            </p:grpSpPr>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8BE3E025-78A6-3BAC-33BB-B357E48AF892}"/>
                        </a:ext>
                      </a:extLst>
                    </p14:cNvPr>
                    <p14:cNvContentPartPr/>
                    <p14:nvPr/>
                  </p14:nvContentPartPr>
                  <p14:xfrm>
                    <a:off x="6487760" y="543880"/>
                    <a:ext cx="1869120" cy="315720"/>
                  </p14:xfrm>
                </p:contentPart>
              </mc:Choice>
              <mc:Fallback xmlns="">
                <p:pic>
                  <p:nvPicPr>
                    <p:cNvPr id="11" name="Ink 10">
                      <a:extLst>
                        <a:ext uri="{FF2B5EF4-FFF2-40B4-BE49-F238E27FC236}">
                          <a16:creationId xmlns:a16="http://schemas.microsoft.com/office/drawing/2014/main" id="{8BE3E025-78A6-3BAC-33BB-B357E48AF892}"/>
                        </a:ext>
                      </a:extLst>
                    </p:cNvPr>
                    <p:cNvPicPr/>
                    <p:nvPr/>
                  </p:nvPicPr>
                  <p:blipFill>
                    <a:blip r:embed="rId9"/>
                    <a:stretch>
                      <a:fillRect/>
                    </a:stretch>
                  </p:blipFill>
                  <p:spPr>
                    <a:xfrm>
                      <a:off x="6432280" y="497789"/>
                      <a:ext cx="1979525" cy="407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DAC0EBAA-417C-F934-071E-4CEF036FB072}"/>
                        </a:ext>
                      </a:extLst>
                    </p14:cNvPr>
                    <p14:cNvContentPartPr/>
                    <p14:nvPr/>
                  </p14:nvContentPartPr>
                  <p14:xfrm>
                    <a:off x="6476600" y="660520"/>
                    <a:ext cx="369360" cy="394560"/>
                  </p14:xfrm>
                </p:contentPart>
              </mc:Choice>
              <mc:Fallback xmlns="">
                <p:pic>
                  <p:nvPicPr>
                    <p:cNvPr id="12" name="Ink 11">
                      <a:extLst>
                        <a:ext uri="{FF2B5EF4-FFF2-40B4-BE49-F238E27FC236}">
                          <a16:creationId xmlns:a16="http://schemas.microsoft.com/office/drawing/2014/main" id="{DAC0EBAA-417C-F934-071E-4CEF036FB072}"/>
                        </a:ext>
                      </a:extLst>
                    </p:cNvPr>
                    <p:cNvPicPr/>
                    <p:nvPr/>
                  </p:nvPicPr>
                  <p:blipFill>
                    <a:blip r:embed="rId11"/>
                    <a:stretch>
                      <a:fillRect/>
                    </a:stretch>
                  </p:blipFill>
                  <p:spPr>
                    <a:xfrm>
                      <a:off x="6421141" y="614427"/>
                      <a:ext cx="479724" cy="486286"/>
                    </a:xfrm>
                    <a:prstGeom prst="rect">
                      <a:avLst/>
                    </a:prstGeom>
                  </p:spPr>
                </p:pic>
              </mc:Fallback>
            </mc:AlternateContent>
          </p:grpSp>
          <p:grpSp>
            <p:nvGrpSpPr>
              <p:cNvPr id="16" name="Group 15">
                <a:extLst>
                  <a:ext uri="{FF2B5EF4-FFF2-40B4-BE49-F238E27FC236}">
                    <a16:creationId xmlns:a16="http://schemas.microsoft.com/office/drawing/2014/main" id="{B0D0071D-F059-F542-6662-D00A3A1F1F96}"/>
                  </a:ext>
                </a:extLst>
              </p:cNvPr>
              <p:cNvGrpSpPr/>
              <p:nvPr/>
            </p:nvGrpSpPr>
            <p:grpSpPr>
              <a:xfrm>
                <a:off x="9144200" y="978040"/>
                <a:ext cx="576000" cy="2132281"/>
                <a:chOff x="9144200" y="978040"/>
                <a:chExt cx="576000" cy="2132281"/>
              </a:xfrm>
            </p:grpSpPr>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BDF69EF-2071-8CED-02CF-18C8AA7D1D56}"/>
                        </a:ext>
                      </a:extLst>
                    </p14:cNvPr>
                    <p14:cNvContentPartPr/>
                    <p14:nvPr/>
                  </p14:nvContentPartPr>
                  <p14:xfrm>
                    <a:off x="9144200" y="978040"/>
                    <a:ext cx="343440" cy="2068200"/>
                  </p14:xfrm>
                </p:contentPart>
              </mc:Choice>
              <mc:Fallback xmlns="">
                <p:pic>
                  <p:nvPicPr>
                    <p:cNvPr id="14" name="Ink 13">
                      <a:extLst>
                        <a:ext uri="{FF2B5EF4-FFF2-40B4-BE49-F238E27FC236}">
                          <a16:creationId xmlns:a16="http://schemas.microsoft.com/office/drawing/2014/main" id="{8BDF69EF-2071-8CED-02CF-18C8AA7D1D56}"/>
                        </a:ext>
                      </a:extLst>
                    </p:cNvPr>
                    <p:cNvPicPr/>
                    <p:nvPr/>
                  </p:nvPicPr>
                  <p:blipFill>
                    <a:blip r:embed="rId13"/>
                    <a:stretch>
                      <a:fillRect/>
                    </a:stretch>
                  </p:blipFill>
                  <p:spPr>
                    <a:xfrm>
                      <a:off x="9088717" y="931926"/>
                      <a:ext cx="453851" cy="2159966"/>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6273ABCD-0D13-821B-2F63-EEC4206AA50E}"/>
                        </a:ext>
                      </a:extLst>
                    </p14:cNvPr>
                    <p14:cNvContentPartPr/>
                    <p14:nvPr/>
                  </p14:nvContentPartPr>
                  <p14:xfrm>
                    <a:off x="9283880" y="2793880"/>
                    <a:ext cx="436320" cy="316441"/>
                  </p14:xfrm>
                </p:contentPart>
              </mc:Choice>
              <mc:Fallback xmlns="">
                <p:pic>
                  <p:nvPicPr>
                    <p:cNvPr id="15" name="Ink 14">
                      <a:extLst>
                        <a:ext uri="{FF2B5EF4-FFF2-40B4-BE49-F238E27FC236}">
                          <a16:creationId xmlns:a16="http://schemas.microsoft.com/office/drawing/2014/main" id="{6273ABCD-0D13-821B-2F63-EEC4206AA50E}"/>
                        </a:ext>
                      </a:extLst>
                    </p:cNvPr>
                    <p:cNvPicPr/>
                    <p:nvPr/>
                  </p:nvPicPr>
                  <p:blipFill>
                    <a:blip r:embed="rId15"/>
                    <a:stretch>
                      <a:fillRect/>
                    </a:stretch>
                  </p:blipFill>
                  <p:spPr>
                    <a:xfrm>
                      <a:off x="9228439" y="2747752"/>
                      <a:ext cx="546647" cy="408237"/>
                    </a:xfrm>
                    <a:prstGeom prst="rect">
                      <a:avLst/>
                    </a:prstGeom>
                  </p:spPr>
                </p:pic>
              </mc:Fallback>
            </mc:AlternateContent>
          </p:grpSp>
          <p:sp>
            <p:nvSpPr>
              <p:cNvPr id="17" name="TextBox 16">
                <a:extLst>
                  <a:ext uri="{FF2B5EF4-FFF2-40B4-BE49-F238E27FC236}">
                    <a16:creationId xmlns:a16="http://schemas.microsoft.com/office/drawing/2014/main" id="{B810DCBF-AFCC-42E3-A2F4-B934905A962E}"/>
                  </a:ext>
                </a:extLst>
              </p:cNvPr>
              <p:cNvSpPr txBox="1"/>
              <p:nvPr/>
            </p:nvSpPr>
            <p:spPr>
              <a:xfrm>
                <a:off x="7125051" y="478974"/>
                <a:ext cx="3992957" cy="518177"/>
              </a:xfrm>
              <a:prstGeom prst="rect">
                <a:avLst/>
              </a:prstGeom>
              <a:noFill/>
            </p:spPr>
            <p:txBody>
              <a:bodyPr wrap="none" rtlCol="0">
                <a:spAutoFit/>
              </a:bodyPr>
              <a:lstStyle/>
              <a:p>
                <a:pPr defTabSz="658368">
                  <a:spcAft>
                    <a:spcPts val="600"/>
                  </a:spcAft>
                </a:pPr>
                <a:r>
                  <a:rPr lang="en-GB" sz="2160" b="1" kern="1200">
                    <a:solidFill>
                      <a:schemeClr val="tx1"/>
                    </a:solidFill>
                    <a:latin typeface="+mn-lt"/>
                    <a:ea typeface="+mn-ea"/>
                    <a:cs typeface="+mn-cs"/>
                  </a:rPr>
                  <a:t>54% costlier to run!</a:t>
                </a:r>
                <a:endParaRPr lang="en-GB" sz="3000" b="1"/>
              </a:p>
            </p:txBody>
          </p:sp>
        </p:grpSp>
        <mc:AlternateContent xmlns:mc="http://schemas.openxmlformats.org/markup-compatibility/2006" xmlns:p14="http://schemas.microsoft.com/office/powerpoint/2010/main">
          <mc:Choice Requires="p14">
            <p:contentPart p14:bwMode="auto" r:id="rId16">
              <p14:nvContentPartPr>
                <p14:cNvPr id="9" name="Ink 8">
                  <a:extLst>
                    <a:ext uri="{FF2B5EF4-FFF2-40B4-BE49-F238E27FC236}">
                      <a16:creationId xmlns:a16="http://schemas.microsoft.com/office/drawing/2014/main" id="{0EDFCB58-F329-A7B8-BE5C-D336F447C3EA}"/>
                    </a:ext>
                  </a:extLst>
                </p14:cNvPr>
                <p14:cNvContentPartPr/>
                <p14:nvPr/>
              </p14:nvContentPartPr>
              <p14:xfrm>
                <a:off x="7846652" y="2675239"/>
                <a:ext cx="5714" cy="5714"/>
              </p14:xfrm>
            </p:contentPart>
          </mc:Choice>
          <mc:Fallback xmlns="">
            <p:pic>
              <p:nvPicPr>
                <p:cNvPr id="9" name="Ink 8">
                  <a:extLst>
                    <a:ext uri="{FF2B5EF4-FFF2-40B4-BE49-F238E27FC236}">
                      <a16:creationId xmlns:a16="http://schemas.microsoft.com/office/drawing/2014/main" id="{0EDFCB58-F329-A7B8-BE5C-D336F447C3EA}"/>
                    </a:ext>
                  </a:extLst>
                </p:cNvPr>
                <p:cNvPicPr/>
                <p:nvPr/>
              </p:nvPicPr>
              <p:blipFill>
                <a:blip r:embed="rId17"/>
                <a:stretch>
                  <a:fillRect/>
                </a:stretch>
              </p:blipFill>
              <p:spPr>
                <a:xfrm>
                  <a:off x="7560952" y="2389539"/>
                  <a:ext cx="571400" cy="571400"/>
                </a:xfrm>
                <a:prstGeom prst="rect">
                  <a:avLst/>
                </a:prstGeom>
              </p:spPr>
            </p:pic>
          </mc:Fallback>
        </mc:AlternateContent>
      </p:grpSp>
    </p:spTree>
    <p:extLst>
      <p:ext uri="{BB962C8B-B14F-4D97-AF65-F5344CB8AC3E}">
        <p14:creationId xmlns:p14="http://schemas.microsoft.com/office/powerpoint/2010/main" val="115347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F8DEE5-8029-0950-A215-42659C18F04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9" name="Picture 8" descr="The image depicts a simple, minimalist digital gauge with a green needle pointing to a yellow zone, indicating a mid-range status.&#10;&#10;AI-generated content may be incorrect.">
            <a:extLst>
              <a:ext uri="{FF2B5EF4-FFF2-40B4-BE49-F238E27FC236}">
                <a16:creationId xmlns:a16="http://schemas.microsoft.com/office/drawing/2014/main" id="{7A313733-A08D-34BE-2209-9A5F210F4D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11" name="TextBox 10">
            <a:extLst>
              <a:ext uri="{FF2B5EF4-FFF2-40B4-BE49-F238E27FC236}">
                <a16:creationId xmlns:a16="http://schemas.microsoft.com/office/drawing/2014/main" id="{96ABCA7D-E081-10EB-ACA2-76871BBF15A8}"/>
              </a:ext>
            </a:extLst>
          </p:cNvPr>
          <p:cNvSpPr txBox="1"/>
          <p:nvPr/>
        </p:nvSpPr>
        <p:spPr>
          <a:xfrm>
            <a:off x="2704387" y="5090474"/>
            <a:ext cx="1691489" cy="369332"/>
          </a:xfrm>
          <a:prstGeom prst="rect">
            <a:avLst/>
          </a:prstGeom>
          <a:noFill/>
        </p:spPr>
        <p:txBody>
          <a:bodyPr wrap="none" rtlCol="0">
            <a:spAutoFit/>
          </a:bodyPr>
          <a:lstStyle/>
          <a:p>
            <a:r>
              <a:rPr lang="en-GB" b="1">
                <a:solidFill>
                  <a:schemeClr val="bg1"/>
                </a:solidFill>
                <a:latin typeface="Roboto" panose="02000000000000000000" pitchFamily="2" charset="0"/>
                <a:ea typeface="Roboto" panose="02000000000000000000" pitchFamily="2" charset="0"/>
                <a:cs typeface="Roboto" panose="02000000000000000000" pitchFamily="2" charset="0"/>
              </a:rPr>
              <a:t>Low efficiency</a:t>
            </a:r>
          </a:p>
        </p:txBody>
      </p:sp>
      <p:sp>
        <p:nvSpPr>
          <p:cNvPr id="12" name="TextBox 11">
            <a:extLst>
              <a:ext uri="{FF2B5EF4-FFF2-40B4-BE49-F238E27FC236}">
                <a16:creationId xmlns:a16="http://schemas.microsoft.com/office/drawing/2014/main" id="{269D7DF8-CFFA-BA46-F95F-8D43AF42139B}"/>
              </a:ext>
            </a:extLst>
          </p:cNvPr>
          <p:cNvSpPr txBox="1"/>
          <p:nvPr/>
        </p:nvSpPr>
        <p:spPr>
          <a:xfrm>
            <a:off x="4789561" y="5079109"/>
            <a:ext cx="2114681" cy="369332"/>
          </a:xfrm>
          <a:prstGeom prst="rect">
            <a:avLst/>
          </a:prstGeom>
          <a:noFill/>
        </p:spPr>
        <p:txBody>
          <a:bodyPr wrap="none" rtlCol="0">
            <a:spAutoFit/>
          </a:bodyPr>
          <a:lstStyle/>
          <a:p>
            <a:r>
              <a:rPr lang="en-GB" b="1">
                <a:solidFill>
                  <a:schemeClr val="bg1"/>
                </a:solidFill>
                <a:latin typeface="Roboto" panose="02000000000000000000" pitchFamily="2" charset="0"/>
                <a:ea typeface="Roboto" panose="02000000000000000000" pitchFamily="2" charset="0"/>
                <a:cs typeface="Roboto" panose="02000000000000000000" pitchFamily="2" charset="0"/>
              </a:rPr>
              <a:t>Medium efficiency</a:t>
            </a:r>
          </a:p>
        </p:txBody>
      </p:sp>
      <p:sp>
        <p:nvSpPr>
          <p:cNvPr id="13" name="TextBox 12">
            <a:extLst>
              <a:ext uri="{FF2B5EF4-FFF2-40B4-BE49-F238E27FC236}">
                <a16:creationId xmlns:a16="http://schemas.microsoft.com/office/drawing/2014/main" id="{B9FE7F56-4BC8-4297-0F8C-E3537676AE1A}"/>
              </a:ext>
            </a:extLst>
          </p:cNvPr>
          <p:cNvSpPr txBox="1"/>
          <p:nvPr/>
        </p:nvSpPr>
        <p:spPr>
          <a:xfrm>
            <a:off x="7372932" y="5079109"/>
            <a:ext cx="1752403" cy="369332"/>
          </a:xfrm>
          <a:prstGeom prst="rect">
            <a:avLst/>
          </a:prstGeom>
          <a:noFill/>
        </p:spPr>
        <p:txBody>
          <a:bodyPr wrap="none" rtlCol="0">
            <a:spAutoFit/>
          </a:bodyPr>
          <a:lstStyle/>
          <a:p>
            <a:r>
              <a:rPr lang="en-GB" b="1">
                <a:solidFill>
                  <a:schemeClr val="bg1"/>
                </a:solidFill>
                <a:latin typeface="Roboto" panose="02000000000000000000" pitchFamily="2" charset="0"/>
                <a:ea typeface="Roboto" panose="02000000000000000000" pitchFamily="2" charset="0"/>
                <a:cs typeface="Roboto" panose="02000000000000000000" pitchFamily="2" charset="0"/>
              </a:rPr>
              <a:t>High efficiency</a:t>
            </a:r>
          </a:p>
        </p:txBody>
      </p:sp>
      <p:sp>
        <p:nvSpPr>
          <p:cNvPr id="14" name="TextBox 13">
            <a:extLst>
              <a:ext uri="{FF2B5EF4-FFF2-40B4-BE49-F238E27FC236}">
                <a16:creationId xmlns:a16="http://schemas.microsoft.com/office/drawing/2014/main" id="{37B37565-F1D3-48D2-3B2B-D3A38B9F8B96}"/>
              </a:ext>
            </a:extLst>
          </p:cNvPr>
          <p:cNvSpPr txBox="1"/>
          <p:nvPr/>
        </p:nvSpPr>
        <p:spPr>
          <a:xfrm>
            <a:off x="2888834" y="2556159"/>
            <a:ext cx="702436" cy="523220"/>
          </a:xfrm>
          <a:prstGeom prst="rect">
            <a:avLst/>
          </a:prstGeom>
          <a:noFill/>
        </p:spPr>
        <p:txBody>
          <a:bodyPr wrap="none" rtlCol="0">
            <a:spAutoFit/>
          </a:bodyPr>
          <a:lstStyle/>
          <a:p>
            <a:pPr algn="ctr"/>
            <a:r>
              <a:rPr lang="en-GB" sz="2800" b="1">
                <a:latin typeface="Roboto" panose="02000000000000000000" pitchFamily="2" charset="0"/>
                <a:ea typeface="Roboto" panose="02000000000000000000" pitchFamily="2" charset="0"/>
                <a:cs typeface="Roboto" panose="02000000000000000000" pitchFamily="2" charset="0"/>
              </a:rPr>
              <a:t>2.7</a:t>
            </a:r>
          </a:p>
        </p:txBody>
      </p:sp>
      <p:sp>
        <p:nvSpPr>
          <p:cNvPr id="15" name="TextBox 14">
            <a:extLst>
              <a:ext uri="{FF2B5EF4-FFF2-40B4-BE49-F238E27FC236}">
                <a16:creationId xmlns:a16="http://schemas.microsoft.com/office/drawing/2014/main" id="{B7418A47-A42C-DEF7-0DC8-EAF56E49A3AA}"/>
              </a:ext>
            </a:extLst>
          </p:cNvPr>
          <p:cNvSpPr txBox="1"/>
          <p:nvPr/>
        </p:nvSpPr>
        <p:spPr>
          <a:xfrm>
            <a:off x="4179298" y="1323271"/>
            <a:ext cx="702436" cy="523220"/>
          </a:xfrm>
          <a:prstGeom prst="rect">
            <a:avLst/>
          </a:prstGeom>
          <a:noFill/>
        </p:spPr>
        <p:txBody>
          <a:bodyPr wrap="none" rtlCol="0">
            <a:spAutoFit/>
          </a:bodyPr>
          <a:lstStyle/>
          <a:p>
            <a:pPr algn="ctr"/>
            <a:r>
              <a:rPr lang="en-GB" sz="2800" b="1">
                <a:latin typeface="Roboto" panose="02000000000000000000" pitchFamily="2" charset="0"/>
                <a:ea typeface="Roboto" panose="02000000000000000000" pitchFamily="2" charset="0"/>
                <a:cs typeface="Roboto" panose="02000000000000000000" pitchFamily="2" charset="0"/>
              </a:rPr>
              <a:t>3.1</a:t>
            </a:r>
          </a:p>
        </p:txBody>
      </p:sp>
      <p:sp>
        <p:nvSpPr>
          <p:cNvPr id="17" name="TextBox 16">
            <a:extLst>
              <a:ext uri="{FF2B5EF4-FFF2-40B4-BE49-F238E27FC236}">
                <a16:creationId xmlns:a16="http://schemas.microsoft.com/office/drawing/2014/main" id="{7698443C-7CA1-F803-02DA-07A8B79EF794}"/>
              </a:ext>
            </a:extLst>
          </p:cNvPr>
          <p:cNvSpPr txBox="1"/>
          <p:nvPr/>
        </p:nvSpPr>
        <p:spPr>
          <a:xfrm>
            <a:off x="5649889" y="1138605"/>
            <a:ext cx="702436" cy="523220"/>
          </a:xfrm>
          <a:prstGeom prst="rect">
            <a:avLst/>
          </a:prstGeom>
          <a:noFill/>
        </p:spPr>
        <p:txBody>
          <a:bodyPr wrap="none" rtlCol="0">
            <a:spAutoFit/>
          </a:bodyPr>
          <a:lstStyle/>
          <a:p>
            <a:pPr algn="ctr"/>
            <a:r>
              <a:rPr lang="en-GB" sz="2800" b="1">
                <a:latin typeface="Roboto" panose="02000000000000000000" pitchFamily="2" charset="0"/>
                <a:ea typeface="Roboto" panose="02000000000000000000" pitchFamily="2" charset="0"/>
                <a:cs typeface="Roboto" panose="02000000000000000000" pitchFamily="2" charset="0"/>
              </a:rPr>
              <a:t>3.3</a:t>
            </a:r>
          </a:p>
        </p:txBody>
      </p:sp>
      <p:sp>
        <p:nvSpPr>
          <p:cNvPr id="18" name="TextBox 17">
            <a:extLst>
              <a:ext uri="{FF2B5EF4-FFF2-40B4-BE49-F238E27FC236}">
                <a16:creationId xmlns:a16="http://schemas.microsoft.com/office/drawing/2014/main" id="{2E2D603A-CE86-E56D-612C-03231D65B004}"/>
              </a:ext>
            </a:extLst>
          </p:cNvPr>
          <p:cNvSpPr txBox="1"/>
          <p:nvPr/>
        </p:nvSpPr>
        <p:spPr>
          <a:xfrm>
            <a:off x="7145222" y="1411573"/>
            <a:ext cx="702436" cy="523220"/>
          </a:xfrm>
          <a:prstGeom prst="rect">
            <a:avLst/>
          </a:prstGeom>
          <a:noFill/>
        </p:spPr>
        <p:txBody>
          <a:bodyPr wrap="none" rtlCol="0">
            <a:spAutoFit/>
          </a:bodyPr>
          <a:lstStyle/>
          <a:p>
            <a:pPr algn="ctr"/>
            <a:r>
              <a:rPr lang="en-GB" sz="2800" b="1">
                <a:latin typeface="Roboto" panose="02000000000000000000" pitchFamily="2" charset="0"/>
                <a:ea typeface="Roboto" panose="02000000000000000000" pitchFamily="2" charset="0"/>
                <a:cs typeface="Roboto" panose="02000000000000000000" pitchFamily="2" charset="0"/>
              </a:rPr>
              <a:t>3.5</a:t>
            </a:r>
          </a:p>
        </p:txBody>
      </p:sp>
      <p:sp>
        <p:nvSpPr>
          <p:cNvPr id="19" name="TextBox 18">
            <a:extLst>
              <a:ext uri="{FF2B5EF4-FFF2-40B4-BE49-F238E27FC236}">
                <a16:creationId xmlns:a16="http://schemas.microsoft.com/office/drawing/2014/main" id="{53E8C6D2-CC41-5A78-D1A3-238A9EB127E8}"/>
              </a:ext>
            </a:extLst>
          </p:cNvPr>
          <p:cNvSpPr txBox="1"/>
          <p:nvPr/>
        </p:nvSpPr>
        <p:spPr>
          <a:xfrm>
            <a:off x="9050254" y="3567000"/>
            <a:ext cx="702436" cy="523220"/>
          </a:xfrm>
          <a:prstGeom prst="rect">
            <a:avLst/>
          </a:prstGeom>
          <a:noFill/>
        </p:spPr>
        <p:txBody>
          <a:bodyPr wrap="none" rtlCol="0">
            <a:spAutoFit/>
          </a:bodyPr>
          <a:lstStyle/>
          <a:p>
            <a:pPr algn="ctr"/>
            <a:r>
              <a:rPr lang="en-GB" sz="2800" b="1">
                <a:latin typeface="Roboto" panose="02000000000000000000" pitchFamily="2" charset="0"/>
                <a:ea typeface="Roboto" panose="02000000000000000000" pitchFamily="2" charset="0"/>
                <a:cs typeface="Roboto" panose="02000000000000000000" pitchFamily="2" charset="0"/>
              </a:rPr>
              <a:t>4.0</a:t>
            </a:r>
          </a:p>
        </p:txBody>
      </p:sp>
      <p:sp>
        <p:nvSpPr>
          <p:cNvPr id="20" name="TextBox 19">
            <a:extLst>
              <a:ext uri="{FF2B5EF4-FFF2-40B4-BE49-F238E27FC236}">
                <a16:creationId xmlns:a16="http://schemas.microsoft.com/office/drawing/2014/main" id="{E1F29A16-F92A-A19E-FAA6-1576D1F86DB3}"/>
              </a:ext>
            </a:extLst>
          </p:cNvPr>
          <p:cNvSpPr txBox="1"/>
          <p:nvPr/>
        </p:nvSpPr>
        <p:spPr>
          <a:xfrm>
            <a:off x="1218184" y="2646096"/>
            <a:ext cx="1670650" cy="400110"/>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Average SPF</a:t>
            </a:r>
          </a:p>
        </p:txBody>
      </p:sp>
      <p:sp>
        <p:nvSpPr>
          <p:cNvPr id="23" name="TextBox 22">
            <a:extLst>
              <a:ext uri="{FF2B5EF4-FFF2-40B4-BE49-F238E27FC236}">
                <a16:creationId xmlns:a16="http://schemas.microsoft.com/office/drawing/2014/main" id="{3B236D0C-43FB-FA67-3FCE-805859083881}"/>
              </a:ext>
            </a:extLst>
          </p:cNvPr>
          <p:cNvSpPr txBox="1"/>
          <p:nvPr/>
        </p:nvSpPr>
        <p:spPr>
          <a:xfrm>
            <a:off x="2429471" y="615384"/>
            <a:ext cx="2241319" cy="707886"/>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Low usage</a:t>
            </a:r>
            <a:b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b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Gas disconnected</a:t>
            </a:r>
          </a:p>
        </p:txBody>
      </p:sp>
      <p:sp>
        <p:nvSpPr>
          <p:cNvPr id="24" name="TextBox 23">
            <a:extLst>
              <a:ext uri="{FF2B5EF4-FFF2-40B4-BE49-F238E27FC236}">
                <a16:creationId xmlns:a16="http://schemas.microsoft.com/office/drawing/2014/main" id="{495B289F-62A5-AEAA-B0F1-FBD209C80C23}"/>
              </a:ext>
            </a:extLst>
          </p:cNvPr>
          <p:cNvSpPr txBox="1"/>
          <p:nvPr/>
        </p:nvSpPr>
        <p:spPr>
          <a:xfrm>
            <a:off x="4885743" y="430718"/>
            <a:ext cx="2241319" cy="707886"/>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Medium usage</a:t>
            </a:r>
            <a:b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b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Gas disconnected</a:t>
            </a:r>
          </a:p>
        </p:txBody>
      </p:sp>
      <p:sp>
        <p:nvSpPr>
          <p:cNvPr id="25" name="TextBox 24">
            <a:extLst>
              <a:ext uri="{FF2B5EF4-FFF2-40B4-BE49-F238E27FC236}">
                <a16:creationId xmlns:a16="http://schemas.microsoft.com/office/drawing/2014/main" id="{5DEE7B59-B221-BAFD-CCCF-F68E476E513A}"/>
              </a:ext>
            </a:extLst>
          </p:cNvPr>
          <p:cNvSpPr txBox="1"/>
          <p:nvPr/>
        </p:nvSpPr>
        <p:spPr>
          <a:xfrm>
            <a:off x="7157349" y="701673"/>
            <a:ext cx="2241319" cy="707886"/>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High usage</a:t>
            </a:r>
            <a:b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b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Gas disconnected</a:t>
            </a:r>
          </a:p>
        </p:txBody>
      </p:sp>
      <p:sp>
        <p:nvSpPr>
          <p:cNvPr id="26" name="TextBox 25">
            <a:extLst>
              <a:ext uri="{FF2B5EF4-FFF2-40B4-BE49-F238E27FC236}">
                <a16:creationId xmlns:a16="http://schemas.microsoft.com/office/drawing/2014/main" id="{B7C93462-B84D-8056-1DB7-3E22908F7F3F}"/>
              </a:ext>
            </a:extLst>
          </p:cNvPr>
          <p:cNvSpPr txBox="1"/>
          <p:nvPr/>
        </p:nvSpPr>
        <p:spPr>
          <a:xfrm>
            <a:off x="9779972" y="2937057"/>
            <a:ext cx="1898277" cy="707886"/>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All usages</a:t>
            </a:r>
            <a:b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b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Gas connected</a:t>
            </a:r>
          </a:p>
        </p:txBody>
      </p:sp>
      <p:sp>
        <p:nvSpPr>
          <p:cNvPr id="27" name="Arc 26">
            <a:extLst>
              <a:ext uri="{FF2B5EF4-FFF2-40B4-BE49-F238E27FC236}">
                <a16:creationId xmlns:a16="http://schemas.microsoft.com/office/drawing/2014/main" id="{5298FDF4-0542-EF2D-6C4A-84F5A1925359}"/>
              </a:ext>
            </a:extLst>
          </p:cNvPr>
          <p:cNvSpPr/>
          <p:nvPr/>
        </p:nvSpPr>
        <p:spPr>
          <a:xfrm flipH="1">
            <a:off x="3398334" y="1544798"/>
            <a:ext cx="1483400" cy="1559010"/>
          </a:xfrm>
          <a:prstGeom prst="arc">
            <a:avLst>
              <a:gd name="adj1" fmla="val 16200000"/>
              <a:gd name="adj2" fmla="val 20747152"/>
            </a:avLst>
          </a:prstGeom>
          <a:ln w="76200">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8" name="TextBox 27">
            <a:extLst>
              <a:ext uri="{FF2B5EF4-FFF2-40B4-BE49-F238E27FC236}">
                <a16:creationId xmlns:a16="http://schemas.microsoft.com/office/drawing/2014/main" id="{6CEEA090-3DD2-B602-CCAE-E9DD9503484F}"/>
              </a:ext>
            </a:extLst>
          </p:cNvPr>
          <p:cNvSpPr txBox="1"/>
          <p:nvPr/>
        </p:nvSpPr>
        <p:spPr>
          <a:xfrm>
            <a:off x="1633092" y="1811041"/>
            <a:ext cx="1778051" cy="400110"/>
          </a:xfrm>
          <a:prstGeom prst="rect">
            <a:avLst/>
          </a:prstGeom>
          <a:noFill/>
        </p:spPr>
        <p:txBody>
          <a:bodyPr wrap="none" rtlCol="0">
            <a:spAutoFit/>
          </a:bodyPr>
          <a:lstStyle/>
          <a:p>
            <a:pPr algn="ctr"/>
            <a:r>
              <a:rPr lang="en-GB" sz="2000" b="1">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Smart tariffs?</a:t>
            </a:r>
          </a:p>
        </p:txBody>
      </p:sp>
      <p:sp>
        <p:nvSpPr>
          <p:cNvPr id="2" name="Rectangle 1">
            <a:extLst>
              <a:ext uri="{FF2B5EF4-FFF2-40B4-BE49-F238E27FC236}">
                <a16:creationId xmlns:a16="http://schemas.microsoft.com/office/drawing/2014/main" id="{9ABE784D-21A8-5883-1411-CA81395AA012}"/>
              </a:ext>
            </a:extLst>
          </p:cNvPr>
          <p:cNvSpPr/>
          <p:nvPr/>
        </p:nvSpPr>
        <p:spPr>
          <a:xfrm>
            <a:off x="2053509" y="5656038"/>
            <a:ext cx="8583579" cy="9683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9808">
              <a:spcAft>
                <a:spcPts val="600"/>
              </a:spcAft>
            </a:pPr>
            <a:r>
              <a:rPr lang="en-GB" sz="2952" kern="1200">
                <a:solidFill>
                  <a:schemeClr val="lt1"/>
                </a:solidFill>
                <a:latin typeface="+mn-lt"/>
                <a:ea typeface="+mn-ea"/>
                <a:cs typeface="+mn-cs"/>
              </a:rPr>
              <a:t>Smart Tariffs can change the game! </a:t>
            </a:r>
            <a:endParaRPr lang="en-GB" sz="3600"/>
          </a:p>
        </p:txBody>
      </p:sp>
    </p:spTree>
    <p:extLst>
      <p:ext uri="{BB962C8B-B14F-4D97-AF65-F5344CB8AC3E}">
        <p14:creationId xmlns:p14="http://schemas.microsoft.com/office/powerpoint/2010/main" val="3990390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9B51B86E-D7E6-9194-DB0E-32AF281B2D2C}"/>
              </a:ext>
            </a:extLst>
          </p:cNvPr>
          <p:cNvGrpSpPr/>
          <p:nvPr/>
        </p:nvGrpSpPr>
        <p:grpSpPr>
          <a:xfrm>
            <a:off x="4057204" y="914400"/>
            <a:ext cx="4001392" cy="4968819"/>
            <a:chOff x="3340476" y="181914"/>
            <a:chExt cx="5110168" cy="6494172"/>
          </a:xfrm>
        </p:grpSpPr>
        <p:pic>
          <p:nvPicPr>
            <p:cNvPr id="6" name="Picture 5">
              <a:extLst>
                <a:ext uri="{FF2B5EF4-FFF2-40B4-BE49-F238E27FC236}">
                  <a16:creationId xmlns:a16="http://schemas.microsoft.com/office/drawing/2014/main" id="{13EA4430-D177-57AE-E3A5-09CB163926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0476" y="181914"/>
              <a:ext cx="5110168" cy="6494172"/>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78521745-9B22-06F3-0C78-FB98ADF2712B}"/>
                    </a:ext>
                  </a:extLst>
                </p14:cNvPr>
                <p14:cNvContentPartPr/>
                <p14:nvPr/>
              </p14:nvContentPartPr>
              <p14:xfrm>
                <a:off x="5857040" y="3677920"/>
                <a:ext cx="360" cy="360"/>
              </p14:xfrm>
            </p:contentPart>
          </mc:Choice>
          <mc:Fallback xmlns="">
            <p:pic>
              <p:nvPicPr>
                <p:cNvPr id="4" name="Ink 3">
                  <a:extLst>
                    <a:ext uri="{FF2B5EF4-FFF2-40B4-BE49-F238E27FC236}">
                      <a16:creationId xmlns:a16="http://schemas.microsoft.com/office/drawing/2014/main" id="{78521745-9B22-06F3-0C78-FB98ADF2712B}"/>
                    </a:ext>
                  </a:extLst>
                </p:cNvPr>
                <p:cNvPicPr/>
                <p:nvPr/>
              </p:nvPicPr>
              <p:blipFill>
                <a:blip r:embed="rId5"/>
                <a:stretch>
                  <a:fillRect/>
                </a:stretch>
              </p:blipFill>
              <p:spPr>
                <a:xfrm>
                  <a:off x="5850920" y="3671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AD98FB55-AB8C-01EC-4E78-6347AF5208C4}"/>
                    </a:ext>
                  </a:extLst>
                </p14:cNvPr>
                <p14:cNvContentPartPr/>
                <p14:nvPr/>
              </p14:nvContentPartPr>
              <p14:xfrm>
                <a:off x="5841920" y="3672520"/>
                <a:ext cx="5400" cy="147600"/>
              </p14:xfrm>
            </p:contentPart>
          </mc:Choice>
          <mc:Fallback xmlns="">
            <p:pic>
              <p:nvPicPr>
                <p:cNvPr id="7" name="Ink 6">
                  <a:extLst>
                    <a:ext uri="{FF2B5EF4-FFF2-40B4-BE49-F238E27FC236}">
                      <a16:creationId xmlns:a16="http://schemas.microsoft.com/office/drawing/2014/main" id="{AD98FB55-AB8C-01EC-4E78-6347AF5208C4}"/>
                    </a:ext>
                  </a:extLst>
                </p:cNvPr>
                <p:cNvPicPr/>
                <p:nvPr/>
              </p:nvPicPr>
              <p:blipFill>
                <a:blip r:embed="rId7"/>
                <a:stretch>
                  <a:fillRect/>
                </a:stretch>
              </p:blipFill>
              <p:spPr>
                <a:xfrm>
                  <a:off x="5834270" y="3664529"/>
                  <a:ext cx="20700" cy="163582"/>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03A810D0-765C-E663-21E0-630A5A1EB516}"/>
                    </a:ext>
                  </a:extLst>
                </p14:cNvPr>
                <p14:cNvContentPartPr/>
                <p14:nvPr/>
              </p14:nvContentPartPr>
              <p14:xfrm>
                <a:off x="5796200" y="3820120"/>
                <a:ext cx="99360" cy="360"/>
              </p14:xfrm>
            </p:contentPart>
          </mc:Choice>
          <mc:Fallback xmlns="">
            <p:pic>
              <p:nvPicPr>
                <p:cNvPr id="9" name="Ink 8">
                  <a:extLst>
                    <a:ext uri="{FF2B5EF4-FFF2-40B4-BE49-F238E27FC236}">
                      <a16:creationId xmlns:a16="http://schemas.microsoft.com/office/drawing/2014/main" id="{03A810D0-765C-E663-21E0-630A5A1EB516}"/>
                    </a:ext>
                  </a:extLst>
                </p:cNvPr>
                <p:cNvPicPr/>
                <p:nvPr/>
              </p:nvPicPr>
              <p:blipFill>
                <a:blip r:embed="rId9"/>
                <a:stretch>
                  <a:fillRect/>
                </a:stretch>
              </p:blipFill>
              <p:spPr>
                <a:xfrm>
                  <a:off x="5788416" y="3814000"/>
                  <a:ext cx="114928"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4BA8C41C-9F29-F283-B5A7-8868E5B38B7A}"/>
                    </a:ext>
                  </a:extLst>
                </p14:cNvPr>
                <p14:cNvContentPartPr/>
                <p14:nvPr/>
              </p14:nvContentPartPr>
              <p14:xfrm>
                <a:off x="5792600" y="3662440"/>
                <a:ext cx="59760" cy="5400"/>
              </p14:xfrm>
            </p:contentPart>
          </mc:Choice>
          <mc:Fallback xmlns="">
            <p:pic>
              <p:nvPicPr>
                <p:cNvPr id="10" name="Ink 9">
                  <a:extLst>
                    <a:ext uri="{FF2B5EF4-FFF2-40B4-BE49-F238E27FC236}">
                      <a16:creationId xmlns:a16="http://schemas.microsoft.com/office/drawing/2014/main" id="{4BA8C41C-9F29-F283-B5A7-8868E5B38B7A}"/>
                    </a:ext>
                  </a:extLst>
                </p:cNvPr>
                <p:cNvPicPr/>
                <p:nvPr/>
              </p:nvPicPr>
              <p:blipFill>
                <a:blip r:embed="rId11"/>
                <a:stretch>
                  <a:fillRect/>
                </a:stretch>
              </p:blipFill>
              <p:spPr>
                <a:xfrm>
                  <a:off x="5784845" y="3654790"/>
                  <a:ext cx="75270" cy="207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a:extLst>
                    <a:ext uri="{FF2B5EF4-FFF2-40B4-BE49-F238E27FC236}">
                      <a16:creationId xmlns:a16="http://schemas.microsoft.com/office/drawing/2014/main" id="{B25F7B6F-2FB7-3CAD-46A3-718343CECB1B}"/>
                    </a:ext>
                  </a:extLst>
                </p14:cNvPr>
                <p14:cNvContentPartPr/>
                <p14:nvPr/>
              </p14:nvContentPartPr>
              <p14:xfrm>
                <a:off x="6124237" y="3691447"/>
                <a:ext cx="14040" cy="8640"/>
              </p14:xfrm>
            </p:contentPart>
          </mc:Choice>
          <mc:Fallback xmlns="">
            <p:pic>
              <p:nvPicPr>
                <p:cNvPr id="89" name="Ink 88">
                  <a:extLst>
                    <a:ext uri="{FF2B5EF4-FFF2-40B4-BE49-F238E27FC236}">
                      <a16:creationId xmlns:a16="http://schemas.microsoft.com/office/drawing/2014/main" id="{B25F7B6F-2FB7-3CAD-46A3-718343CECB1B}"/>
                    </a:ext>
                  </a:extLst>
                </p:cNvPr>
                <p:cNvPicPr/>
                <p:nvPr/>
              </p:nvPicPr>
              <p:blipFill>
                <a:blip r:embed="rId13"/>
                <a:stretch>
                  <a:fillRect/>
                </a:stretch>
              </p:blipFill>
              <p:spPr>
                <a:xfrm>
                  <a:off x="6116538" y="3683716"/>
                  <a:ext cx="29439" cy="24101"/>
                </a:xfrm>
                <a:prstGeom prst="rect">
                  <a:avLst/>
                </a:prstGeom>
              </p:spPr>
            </p:pic>
          </mc:Fallback>
        </mc:AlternateContent>
        <p:grpSp>
          <p:nvGrpSpPr>
            <p:cNvPr id="93" name="Group 92">
              <a:extLst>
                <a:ext uri="{FF2B5EF4-FFF2-40B4-BE49-F238E27FC236}">
                  <a16:creationId xmlns:a16="http://schemas.microsoft.com/office/drawing/2014/main" id="{A8D4186C-7757-9F61-CD00-091E98A5BE2B}"/>
                </a:ext>
              </a:extLst>
            </p:cNvPr>
            <p:cNvGrpSpPr/>
            <p:nvPr/>
          </p:nvGrpSpPr>
          <p:grpSpPr>
            <a:xfrm>
              <a:off x="6022705" y="3662440"/>
              <a:ext cx="114415" cy="173160"/>
              <a:chOff x="6022705" y="3662440"/>
              <a:chExt cx="114415" cy="173160"/>
            </a:xfrm>
          </p:grpSpPr>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265E3B16-A9DD-01D0-EF70-74F8C8738FFB}"/>
                      </a:ext>
                    </a:extLst>
                  </p14:cNvPr>
                  <p14:cNvContentPartPr/>
                  <p14:nvPr/>
                </p14:nvContentPartPr>
                <p14:xfrm>
                  <a:off x="6131360" y="3703120"/>
                  <a:ext cx="360" cy="360"/>
                </p14:xfrm>
              </p:contentPart>
            </mc:Choice>
            <mc:Fallback xmlns="">
              <p:pic>
                <p:nvPicPr>
                  <p:cNvPr id="17" name="Ink 16">
                    <a:extLst>
                      <a:ext uri="{FF2B5EF4-FFF2-40B4-BE49-F238E27FC236}">
                        <a16:creationId xmlns:a16="http://schemas.microsoft.com/office/drawing/2014/main" id="{265E3B16-A9DD-01D0-EF70-74F8C8738FFB}"/>
                      </a:ext>
                    </a:extLst>
                  </p:cNvPr>
                  <p:cNvPicPr/>
                  <p:nvPr/>
                </p:nvPicPr>
                <p:blipFill>
                  <a:blip r:embed="rId5"/>
                  <a:stretch>
                    <a:fillRect/>
                  </a:stretch>
                </p:blipFill>
                <p:spPr>
                  <a:xfrm>
                    <a:off x="6125240" y="3697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8DF00DB9-0836-347D-1E1C-B0E1E277C33B}"/>
                      </a:ext>
                    </a:extLst>
                  </p14:cNvPr>
                  <p14:cNvContentPartPr/>
                  <p14:nvPr/>
                </p14:nvContentPartPr>
                <p14:xfrm>
                  <a:off x="6126320" y="3682600"/>
                  <a:ext cx="360" cy="360"/>
                </p14:xfrm>
              </p:contentPart>
            </mc:Choice>
            <mc:Fallback xmlns="">
              <p:pic>
                <p:nvPicPr>
                  <p:cNvPr id="18" name="Ink 17">
                    <a:extLst>
                      <a:ext uri="{FF2B5EF4-FFF2-40B4-BE49-F238E27FC236}">
                        <a16:creationId xmlns:a16="http://schemas.microsoft.com/office/drawing/2014/main" id="{8DF00DB9-0836-347D-1E1C-B0E1E277C33B}"/>
                      </a:ext>
                    </a:extLst>
                  </p:cNvPr>
                  <p:cNvPicPr/>
                  <p:nvPr/>
                </p:nvPicPr>
                <p:blipFill>
                  <a:blip r:embed="rId5"/>
                  <a:stretch>
                    <a:fillRect/>
                  </a:stretch>
                </p:blipFill>
                <p:spPr>
                  <a:xfrm>
                    <a:off x="6120200" y="3676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FDBFFB4A-3C50-1100-3F13-1BDB3677FC0E}"/>
                      </a:ext>
                    </a:extLst>
                  </p14:cNvPr>
                  <p14:cNvContentPartPr/>
                  <p14:nvPr/>
                </p14:nvContentPartPr>
                <p14:xfrm>
                  <a:off x="6106160" y="3672520"/>
                  <a:ext cx="360" cy="360"/>
                </p14:xfrm>
              </p:contentPart>
            </mc:Choice>
            <mc:Fallback xmlns="">
              <p:pic>
                <p:nvPicPr>
                  <p:cNvPr id="19" name="Ink 18">
                    <a:extLst>
                      <a:ext uri="{FF2B5EF4-FFF2-40B4-BE49-F238E27FC236}">
                        <a16:creationId xmlns:a16="http://schemas.microsoft.com/office/drawing/2014/main" id="{FDBFFB4A-3C50-1100-3F13-1BDB3677FC0E}"/>
                      </a:ext>
                    </a:extLst>
                  </p:cNvPr>
                  <p:cNvPicPr/>
                  <p:nvPr/>
                </p:nvPicPr>
                <p:blipFill>
                  <a:blip r:embed="rId5"/>
                  <a:stretch>
                    <a:fillRect/>
                  </a:stretch>
                </p:blipFill>
                <p:spPr>
                  <a:xfrm>
                    <a:off x="6100040" y="36664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CFC32503-6E9C-6669-40CF-DCED18B7D33A}"/>
                      </a:ext>
                    </a:extLst>
                  </p14:cNvPr>
                  <p14:cNvContentPartPr/>
                  <p14:nvPr/>
                </p14:nvContentPartPr>
                <p14:xfrm>
                  <a:off x="6089960" y="3672520"/>
                  <a:ext cx="1080" cy="360"/>
                </p14:xfrm>
              </p:contentPart>
            </mc:Choice>
            <mc:Fallback xmlns="">
              <p:pic>
                <p:nvPicPr>
                  <p:cNvPr id="20" name="Ink 19">
                    <a:extLst>
                      <a:ext uri="{FF2B5EF4-FFF2-40B4-BE49-F238E27FC236}">
                        <a16:creationId xmlns:a16="http://schemas.microsoft.com/office/drawing/2014/main" id="{CFC32503-6E9C-6669-40CF-DCED18B7D33A}"/>
                      </a:ext>
                    </a:extLst>
                  </p:cNvPr>
                  <p:cNvPicPr/>
                  <p:nvPr/>
                </p:nvPicPr>
                <p:blipFill>
                  <a:blip r:embed="rId5"/>
                  <a:stretch>
                    <a:fillRect/>
                  </a:stretch>
                </p:blipFill>
                <p:spPr>
                  <a:xfrm>
                    <a:off x="6085370" y="3666400"/>
                    <a:ext cx="102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A8ADA33A-00EF-EA65-F52C-81EEEBAA7C69}"/>
                      </a:ext>
                    </a:extLst>
                  </p14:cNvPr>
                  <p14:cNvContentPartPr/>
                  <p14:nvPr/>
                </p14:nvContentPartPr>
                <p14:xfrm>
                  <a:off x="6070520" y="3667480"/>
                  <a:ext cx="360" cy="360"/>
                </p14:xfrm>
              </p:contentPart>
            </mc:Choice>
            <mc:Fallback xmlns="">
              <p:pic>
                <p:nvPicPr>
                  <p:cNvPr id="21" name="Ink 20">
                    <a:extLst>
                      <a:ext uri="{FF2B5EF4-FFF2-40B4-BE49-F238E27FC236}">
                        <a16:creationId xmlns:a16="http://schemas.microsoft.com/office/drawing/2014/main" id="{A8ADA33A-00EF-EA65-F52C-81EEEBAA7C69}"/>
                      </a:ext>
                    </a:extLst>
                  </p:cNvPr>
                  <p:cNvPicPr/>
                  <p:nvPr/>
                </p:nvPicPr>
                <p:blipFill>
                  <a:blip r:embed="rId5"/>
                  <a:stretch>
                    <a:fillRect/>
                  </a:stretch>
                </p:blipFill>
                <p:spPr>
                  <a:xfrm>
                    <a:off x="6064400" y="3661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2" name="Ink 21">
                    <a:extLst>
                      <a:ext uri="{FF2B5EF4-FFF2-40B4-BE49-F238E27FC236}">
                        <a16:creationId xmlns:a16="http://schemas.microsoft.com/office/drawing/2014/main" id="{44D0C49F-3C3E-6760-8746-A5F2D411B97E}"/>
                      </a:ext>
                    </a:extLst>
                  </p14:cNvPr>
                  <p14:cNvContentPartPr/>
                  <p14:nvPr/>
                </p14:nvContentPartPr>
                <p14:xfrm>
                  <a:off x="6050360" y="3667480"/>
                  <a:ext cx="360" cy="360"/>
                </p14:xfrm>
              </p:contentPart>
            </mc:Choice>
            <mc:Fallback xmlns="">
              <p:pic>
                <p:nvPicPr>
                  <p:cNvPr id="22" name="Ink 21">
                    <a:extLst>
                      <a:ext uri="{FF2B5EF4-FFF2-40B4-BE49-F238E27FC236}">
                        <a16:creationId xmlns:a16="http://schemas.microsoft.com/office/drawing/2014/main" id="{44D0C49F-3C3E-6760-8746-A5F2D411B97E}"/>
                      </a:ext>
                    </a:extLst>
                  </p:cNvPr>
                  <p:cNvPicPr/>
                  <p:nvPr/>
                </p:nvPicPr>
                <p:blipFill>
                  <a:blip r:embed="rId5"/>
                  <a:stretch>
                    <a:fillRect/>
                  </a:stretch>
                </p:blipFill>
                <p:spPr>
                  <a:xfrm>
                    <a:off x="6044240" y="3661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k 22">
                    <a:extLst>
                      <a:ext uri="{FF2B5EF4-FFF2-40B4-BE49-F238E27FC236}">
                        <a16:creationId xmlns:a16="http://schemas.microsoft.com/office/drawing/2014/main" id="{A63A1967-7A07-6AFF-A238-9A44F268835A}"/>
                      </a:ext>
                    </a:extLst>
                  </p14:cNvPr>
                  <p14:cNvContentPartPr/>
                  <p14:nvPr/>
                </p14:nvContentPartPr>
                <p14:xfrm>
                  <a:off x="6029840" y="3693040"/>
                  <a:ext cx="360" cy="360"/>
                </p14:xfrm>
              </p:contentPart>
            </mc:Choice>
            <mc:Fallback xmlns="">
              <p:pic>
                <p:nvPicPr>
                  <p:cNvPr id="23" name="Ink 22">
                    <a:extLst>
                      <a:ext uri="{FF2B5EF4-FFF2-40B4-BE49-F238E27FC236}">
                        <a16:creationId xmlns:a16="http://schemas.microsoft.com/office/drawing/2014/main" id="{A63A1967-7A07-6AFF-A238-9A44F268835A}"/>
                      </a:ext>
                    </a:extLst>
                  </p:cNvPr>
                  <p:cNvPicPr/>
                  <p:nvPr/>
                </p:nvPicPr>
                <p:blipFill>
                  <a:blip r:embed="rId5"/>
                  <a:stretch>
                    <a:fillRect/>
                  </a:stretch>
                </p:blipFill>
                <p:spPr>
                  <a:xfrm>
                    <a:off x="6023720" y="36869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5" name="Ink 24">
                    <a:extLst>
                      <a:ext uri="{FF2B5EF4-FFF2-40B4-BE49-F238E27FC236}">
                        <a16:creationId xmlns:a16="http://schemas.microsoft.com/office/drawing/2014/main" id="{EE10B2F4-E6E7-BD1F-6757-54AA0D11084A}"/>
                      </a:ext>
                    </a:extLst>
                  </p14:cNvPr>
                  <p14:cNvContentPartPr/>
                  <p14:nvPr/>
                </p14:nvContentPartPr>
                <p14:xfrm>
                  <a:off x="6024440" y="3693040"/>
                  <a:ext cx="360" cy="360"/>
                </p14:xfrm>
              </p:contentPart>
            </mc:Choice>
            <mc:Fallback xmlns="">
              <p:pic>
                <p:nvPicPr>
                  <p:cNvPr id="25" name="Ink 24">
                    <a:extLst>
                      <a:ext uri="{FF2B5EF4-FFF2-40B4-BE49-F238E27FC236}">
                        <a16:creationId xmlns:a16="http://schemas.microsoft.com/office/drawing/2014/main" id="{EE10B2F4-E6E7-BD1F-6757-54AA0D11084A}"/>
                      </a:ext>
                    </a:extLst>
                  </p:cNvPr>
                  <p:cNvPicPr/>
                  <p:nvPr/>
                </p:nvPicPr>
                <p:blipFill>
                  <a:blip r:embed="rId5"/>
                  <a:stretch>
                    <a:fillRect/>
                  </a:stretch>
                </p:blipFill>
                <p:spPr>
                  <a:xfrm>
                    <a:off x="6018320" y="36869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4787DF73-04E0-ACCE-D6A2-996C18E21107}"/>
                      </a:ext>
                    </a:extLst>
                  </p14:cNvPr>
                  <p14:cNvContentPartPr/>
                  <p14:nvPr/>
                </p14:nvContentPartPr>
                <p14:xfrm>
                  <a:off x="6024440" y="3718600"/>
                  <a:ext cx="360" cy="360"/>
                </p14:xfrm>
              </p:contentPart>
            </mc:Choice>
            <mc:Fallback xmlns="">
              <p:pic>
                <p:nvPicPr>
                  <p:cNvPr id="26" name="Ink 25">
                    <a:extLst>
                      <a:ext uri="{FF2B5EF4-FFF2-40B4-BE49-F238E27FC236}">
                        <a16:creationId xmlns:a16="http://schemas.microsoft.com/office/drawing/2014/main" id="{4787DF73-04E0-ACCE-D6A2-996C18E21107}"/>
                      </a:ext>
                    </a:extLst>
                  </p:cNvPr>
                  <p:cNvPicPr/>
                  <p:nvPr/>
                </p:nvPicPr>
                <p:blipFill>
                  <a:blip r:embed="rId5"/>
                  <a:stretch>
                    <a:fillRect/>
                  </a:stretch>
                </p:blipFill>
                <p:spPr>
                  <a:xfrm>
                    <a:off x="6018320" y="3712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 name="Ink 31">
                    <a:extLst>
                      <a:ext uri="{FF2B5EF4-FFF2-40B4-BE49-F238E27FC236}">
                        <a16:creationId xmlns:a16="http://schemas.microsoft.com/office/drawing/2014/main" id="{83278174-F9AA-5398-DE4C-B66E1C4FC1EC}"/>
                      </a:ext>
                    </a:extLst>
                  </p14:cNvPr>
                  <p14:cNvContentPartPr/>
                  <p14:nvPr/>
                </p14:nvContentPartPr>
                <p14:xfrm>
                  <a:off x="6034880" y="3784480"/>
                  <a:ext cx="360" cy="360"/>
                </p14:xfrm>
              </p:contentPart>
            </mc:Choice>
            <mc:Fallback xmlns="">
              <p:pic>
                <p:nvPicPr>
                  <p:cNvPr id="32" name="Ink 31">
                    <a:extLst>
                      <a:ext uri="{FF2B5EF4-FFF2-40B4-BE49-F238E27FC236}">
                        <a16:creationId xmlns:a16="http://schemas.microsoft.com/office/drawing/2014/main" id="{83278174-F9AA-5398-DE4C-B66E1C4FC1EC}"/>
                      </a:ext>
                    </a:extLst>
                  </p:cNvPr>
                  <p:cNvPicPr/>
                  <p:nvPr/>
                </p:nvPicPr>
                <p:blipFill>
                  <a:blip r:embed="rId5"/>
                  <a:stretch>
                    <a:fillRect/>
                  </a:stretch>
                </p:blipFill>
                <p:spPr>
                  <a:xfrm>
                    <a:off x="6028760" y="3778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3" name="Ink 32">
                    <a:extLst>
                      <a:ext uri="{FF2B5EF4-FFF2-40B4-BE49-F238E27FC236}">
                        <a16:creationId xmlns:a16="http://schemas.microsoft.com/office/drawing/2014/main" id="{A900DC3D-DA43-D6D2-9E6A-2ECB344453C4}"/>
                      </a:ext>
                    </a:extLst>
                  </p14:cNvPr>
                  <p14:cNvContentPartPr/>
                  <p14:nvPr/>
                </p14:nvContentPartPr>
                <p14:xfrm>
                  <a:off x="6034880" y="3799600"/>
                  <a:ext cx="360" cy="360"/>
                </p14:xfrm>
              </p:contentPart>
            </mc:Choice>
            <mc:Fallback xmlns="">
              <p:pic>
                <p:nvPicPr>
                  <p:cNvPr id="33" name="Ink 32">
                    <a:extLst>
                      <a:ext uri="{FF2B5EF4-FFF2-40B4-BE49-F238E27FC236}">
                        <a16:creationId xmlns:a16="http://schemas.microsoft.com/office/drawing/2014/main" id="{A900DC3D-DA43-D6D2-9E6A-2ECB344453C4}"/>
                      </a:ext>
                    </a:extLst>
                  </p:cNvPr>
                  <p:cNvPicPr/>
                  <p:nvPr/>
                </p:nvPicPr>
                <p:blipFill>
                  <a:blip r:embed="rId5"/>
                  <a:stretch>
                    <a:fillRect/>
                  </a:stretch>
                </p:blipFill>
                <p:spPr>
                  <a:xfrm>
                    <a:off x="6028760" y="3793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4" name="Ink 33">
                    <a:extLst>
                      <a:ext uri="{FF2B5EF4-FFF2-40B4-BE49-F238E27FC236}">
                        <a16:creationId xmlns:a16="http://schemas.microsoft.com/office/drawing/2014/main" id="{617F7502-CAAC-5561-D9A5-DBE81D34663B}"/>
                      </a:ext>
                    </a:extLst>
                  </p14:cNvPr>
                  <p14:cNvContentPartPr/>
                  <p14:nvPr/>
                </p14:nvContentPartPr>
                <p14:xfrm>
                  <a:off x="6034880" y="3815080"/>
                  <a:ext cx="360" cy="360"/>
                </p14:xfrm>
              </p:contentPart>
            </mc:Choice>
            <mc:Fallback xmlns="">
              <p:pic>
                <p:nvPicPr>
                  <p:cNvPr id="34" name="Ink 33">
                    <a:extLst>
                      <a:ext uri="{FF2B5EF4-FFF2-40B4-BE49-F238E27FC236}">
                        <a16:creationId xmlns:a16="http://schemas.microsoft.com/office/drawing/2014/main" id="{617F7502-CAAC-5561-D9A5-DBE81D34663B}"/>
                      </a:ext>
                    </a:extLst>
                  </p:cNvPr>
                  <p:cNvPicPr/>
                  <p:nvPr/>
                </p:nvPicPr>
                <p:blipFill>
                  <a:blip r:embed="rId5"/>
                  <a:stretch>
                    <a:fillRect/>
                  </a:stretch>
                </p:blipFill>
                <p:spPr>
                  <a:xfrm>
                    <a:off x="6028760" y="38089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5" name="Ink 34">
                    <a:extLst>
                      <a:ext uri="{FF2B5EF4-FFF2-40B4-BE49-F238E27FC236}">
                        <a16:creationId xmlns:a16="http://schemas.microsoft.com/office/drawing/2014/main" id="{B4B8319C-1F64-9A87-AA33-45B5853F4FE5}"/>
                      </a:ext>
                    </a:extLst>
                  </p14:cNvPr>
                  <p14:cNvContentPartPr/>
                  <p14:nvPr/>
                </p14:nvContentPartPr>
                <p14:xfrm>
                  <a:off x="6055040" y="3830200"/>
                  <a:ext cx="360" cy="360"/>
                </p14:xfrm>
              </p:contentPart>
            </mc:Choice>
            <mc:Fallback xmlns="">
              <p:pic>
                <p:nvPicPr>
                  <p:cNvPr id="35" name="Ink 34">
                    <a:extLst>
                      <a:ext uri="{FF2B5EF4-FFF2-40B4-BE49-F238E27FC236}">
                        <a16:creationId xmlns:a16="http://schemas.microsoft.com/office/drawing/2014/main" id="{B4B8319C-1F64-9A87-AA33-45B5853F4FE5}"/>
                      </a:ext>
                    </a:extLst>
                  </p:cNvPr>
                  <p:cNvPicPr/>
                  <p:nvPr/>
                </p:nvPicPr>
                <p:blipFill>
                  <a:blip r:embed="rId5"/>
                  <a:stretch>
                    <a:fillRect/>
                  </a:stretch>
                </p:blipFill>
                <p:spPr>
                  <a:xfrm>
                    <a:off x="6048920" y="3824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6" name="Ink 35">
                    <a:extLst>
                      <a:ext uri="{FF2B5EF4-FFF2-40B4-BE49-F238E27FC236}">
                        <a16:creationId xmlns:a16="http://schemas.microsoft.com/office/drawing/2014/main" id="{9FB07523-E86E-EB9D-E2C8-9A70B3BA1509}"/>
                      </a:ext>
                    </a:extLst>
                  </p14:cNvPr>
                  <p14:cNvContentPartPr/>
                  <p14:nvPr/>
                </p14:nvContentPartPr>
                <p14:xfrm>
                  <a:off x="6075560" y="3835240"/>
                  <a:ext cx="360" cy="360"/>
                </p14:xfrm>
              </p:contentPart>
            </mc:Choice>
            <mc:Fallback xmlns="">
              <p:pic>
                <p:nvPicPr>
                  <p:cNvPr id="36" name="Ink 35">
                    <a:extLst>
                      <a:ext uri="{FF2B5EF4-FFF2-40B4-BE49-F238E27FC236}">
                        <a16:creationId xmlns:a16="http://schemas.microsoft.com/office/drawing/2014/main" id="{9FB07523-E86E-EB9D-E2C8-9A70B3BA1509}"/>
                      </a:ext>
                    </a:extLst>
                  </p:cNvPr>
                  <p:cNvPicPr/>
                  <p:nvPr/>
                </p:nvPicPr>
                <p:blipFill>
                  <a:blip r:embed="rId5"/>
                  <a:stretch>
                    <a:fillRect/>
                  </a:stretch>
                </p:blipFill>
                <p:spPr>
                  <a:xfrm>
                    <a:off x="6069440" y="38291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7" name="Ink 36">
                    <a:extLst>
                      <a:ext uri="{FF2B5EF4-FFF2-40B4-BE49-F238E27FC236}">
                        <a16:creationId xmlns:a16="http://schemas.microsoft.com/office/drawing/2014/main" id="{47E27EC3-2BAA-7C2E-71A1-22407B3B3B84}"/>
                      </a:ext>
                    </a:extLst>
                  </p14:cNvPr>
                  <p14:cNvContentPartPr/>
                  <p14:nvPr/>
                </p14:nvContentPartPr>
                <p14:xfrm>
                  <a:off x="6080600" y="3835240"/>
                  <a:ext cx="360" cy="360"/>
                </p14:xfrm>
              </p:contentPart>
            </mc:Choice>
            <mc:Fallback xmlns="">
              <p:pic>
                <p:nvPicPr>
                  <p:cNvPr id="37" name="Ink 36">
                    <a:extLst>
                      <a:ext uri="{FF2B5EF4-FFF2-40B4-BE49-F238E27FC236}">
                        <a16:creationId xmlns:a16="http://schemas.microsoft.com/office/drawing/2014/main" id="{47E27EC3-2BAA-7C2E-71A1-22407B3B3B84}"/>
                      </a:ext>
                    </a:extLst>
                  </p:cNvPr>
                  <p:cNvPicPr/>
                  <p:nvPr/>
                </p:nvPicPr>
                <p:blipFill>
                  <a:blip r:embed="rId5"/>
                  <a:stretch>
                    <a:fillRect/>
                  </a:stretch>
                </p:blipFill>
                <p:spPr>
                  <a:xfrm>
                    <a:off x="6074480" y="38291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8" name="Ink 37">
                    <a:extLst>
                      <a:ext uri="{FF2B5EF4-FFF2-40B4-BE49-F238E27FC236}">
                        <a16:creationId xmlns:a16="http://schemas.microsoft.com/office/drawing/2014/main" id="{22F2C1AF-C8C1-7ACB-6D25-9CC2BCB6FD7B}"/>
                      </a:ext>
                    </a:extLst>
                  </p14:cNvPr>
                  <p14:cNvContentPartPr/>
                  <p14:nvPr/>
                </p14:nvContentPartPr>
                <p14:xfrm>
                  <a:off x="6100760" y="3830200"/>
                  <a:ext cx="360" cy="360"/>
                </p14:xfrm>
              </p:contentPart>
            </mc:Choice>
            <mc:Fallback xmlns="">
              <p:pic>
                <p:nvPicPr>
                  <p:cNvPr id="38" name="Ink 37">
                    <a:extLst>
                      <a:ext uri="{FF2B5EF4-FFF2-40B4-BE49-F238E27FC236}">
                        <a16:creationId xmlns:a16="http://schemas.microsoft.com/office/drawing/2014/main" id="{22F2C1AF-C8C1-7ACB-6D25-9CC2BCB6FD7B}"/>
                      </a:ext>
                    </a:extLst>
                  </p:cNvPr>
                  <p:cNvPicPr/>
                  <p:nvPr/>
                </p:nvPicPr>
                <p:blipFill>
                  <a:blip r:embed="rId5"/>
                  <a:stretch>
                    <a:fillRect/>
                  </a:stretch>
                </p:blipFill>
                <p:spPr>
                  <a:xfrm>
                    <a:off x="6094640" y="3824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9" name="Ink 38">
                    <a:extLst>
                      <a:ext uri="{FF2B5EF4-FFF2-40B4-BE49-F238E27FC236}">
                        <a16:creationId xmlns:a16="http://schemas.microsoft.com/office/drawing/2014/main" id="{7A113960-8275-D753-E4B2-20C79285B41B}"/>
                      </a:ext>
                    </a:extLst>
                  </p14:cNvPr>
                  <p14:cNvContentPartPr/>
                  <p14:nvPr/>
                </p14:nvContentPartPr>
                <p14:xfrm>
                  <a:off x="6106160" y="3822280"/>
                  <a:ext cx="3240" cy="3240"/>
                </p14:xfrm>
              </p:contentPart>
            </mc:Choice>
            <mc:Fallback xmlns="">
              <p:pic>
                <p:nvPicPr>
                  <p:cNvPr id="39" name="Ink 38">
                    <a:extLst>
                      <a:ext uri="{FF2B5EF4-FFF2-40B4-BE49-F238E27FC236}">
                        <a16:creationId xmlns:a16="http://schemas.microsoft.com/office/drawing/2014/main" id="{7A113960-8275-D753-E4B2-20C79285B41B}"/>
                      </a:ext>
                    </a:extLst>
                  </p:cNvPr>
                  <p:cNvPicPr/>
                  <p:nvPr/>
                </p:nvPicPr>
                <p:blipFill>
                  <a:blip r:embed="rId5"/>
                  <a:stretch>
                    <a:fillRect/>
                  </a:stretch>
                </p:blipFill>
                <p:spPr>
                  <a:xfrm>
                    <a:off x="6098291" y="3814411"/>
                    <a:ext cx="18977" cy="18977"/>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0" name="Ink 39">
                    <a:extLst>
                      <a:ext uri="{FF2B5EF4-FFF2-40B4-BE49-F238E27FC236}">
                        <a16:creationId xmlns:a16="http://schemas.microsoft.com/office/drawing/2014/main" id="{25801CB3-E48F-D7F4-C5C4-03BED440F29A}"/>
                      </a:ext>
                    </a:extLst>
                  </p14:cNvPr>
                  <p14:cNvContentPartPr/>
                  <p14:nvPr/>
                </p14:nvContentPartPr>
                <p14:xfrm>
                  <a:off x="6126320" y="3805000"/>
                  <a:ext cx="360" cy="360"/>
                </p14:xfrm>
              </p:contentPart>
            </mc:Choice>
            <mc:Fallback xmlns="">
              <p:pic>
                <p:nvPicPr>
                  <p:cNvPr id="40" name="Ink 39">
                    <a:extLst>
                      <a:ext uri="{FF2B5EF4-FFF2-40B4-BE49-F238E27FC236}">
                        <a16:creationId xmlns:a16="http://schemas.microsoft.com/office/drawing/2014/main" id="{25801CB3-E48F-D7F4-C5C4-03BED440F29A}"/>
                      </a:ext>
                    </a:extLst>
                  </p:cNvPr>
                  <p:cNvPicPr/>
                  <p:nvPr/>
                </p:nvPicPr>
                <p:blipFill>
                  <a:blip r:embed="rId5"/>
                  <a:stretch>
                    <a:fillRect/>
                  </a:stretch>
                </p:blipFill>
                <p:spPr>
                  <a:xfrm>
                    <a:off x="6120200" y="3798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3" name="Ink 42">
                    <a:extLst>
                      <a:ext uri="{FF2B5EF4-FFF2-40B4-BE49-F238E27FC236}">
                        <a16:creationId xmlns:a16="http://schemas.microsoft.com/office/drawing/2014/main" id="{450E10DB-C81A-E04E-B449-A3E483A2A689}"/>
                      </a:ext>
                    </a:extLst>
                  </p14:cNvPr>
                  <p14:cNvContentPartPr/>
                  <p14:nvPr/>
                </p14:nvContentPartPr>
                <p14:xfrm>
                  <a:off x="6136760" y="3799600"/>
                  <a:ext cx="360" cy="360"/>
                </p14:xfrm>
              </p:contentPart>
            </mc:Choice>
            <mc:Fallback xmlns="">
              <p:pic>
                <p:nvPicPr>
                  <p:cNvPr id="43" name="Ink 42">
                    <a:extLst>
                      <a:ext uri="{FF2B5EF4-FFF2-40B4-BE49-F238E27FC236}">
                        <a16:creationId xmlns:a16="http://schemas.microsoft.com/office/drawing/2014/main" id="{450E10DB-C81A-E04E-B449-A3E483A2A689}"/>
                      </a:ext>
                    </a:extLst>
                  </p:cNvPr>
                  <p:cNvPicPr/>
                  <p:nvPr/>
                </p:nvPicPr>
                <p:blipFill>
                  <a:blip r:embed="rId5"/>
                  <a:stretch>
                    <a:fillRect/>
                  </a:stretch>
                </p:blipFill>
                <p:spPr>
                  <a:xfrm>
                    <a:off x="6130640" y="3793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Ink 26">
                    <a:extLst>
                      <a:ext uri="{FF2B5EF4-FFF2-40B4-BE49-F238E27FC236}">
                        <a16:creationId xmlns:a16="http://schemas.microsoft.com/office/drawing/2014/main" id="{507062E7-884D-3A80-9DF4-6BE0C30B6C6C}"/>
                      </a:ext>
                    </a:extLst>
                  </p14:cNvPr>
                  <p14:cNvContentPartPr/>
                  <p14:nvPr/>
                </p14:nvContentPartPr>
                <p14:xfrm>
                  <a:off x="6029840" y="3748840"/>
                  <a:ext cx="360" cy="360"/>
                </p14:xfrm>
              </p:contentPart>
            </mc:Choice>
            <mc:Fallback xmlns="">
              <p:pic>
                <p:nvPicPr>
                  <p:cNvPr id="27" name="Ink 26">
                    <a:extLst>
                      <a:ext uri="{FF2B5EF4-FFF2-40B4-BE49-F238E27FC236}">
                        <a16:creationId xmlns:a16="http://schemas.microsoft.com/office/drawing/2014/main" id="{507062E7-884D-3A80-9DF4-6BE0C30B6C6C}"/>
                      </a:ext>
                    </a:extLst>
                  </p:cNvPr>
                  <p:cNvPicPr/>
                  <p:nvPr/>
                </p:nvPicPr>
                <p:blipFill>
                  <a:blip r:embed="rId5"/>
                  <a:stretch>
                    <a:fillRect/>
                  </a:stretch>
                </p:blipFill>
                <p:spPr>
                  <a:xfrm>
                    <a:off x="6023720" y="3742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 name="Ink 27">
                    <a:extLst>
                      <a:ext uri="{FF2B5EF4-FFF2-40B4-BE49-F238E27FC236}">
                        <a16:creationId xmlns:a16="http://schemas.microsoft.com/office/drawing/2014/main" id="{B5541BA8-8EBC-1F81-7044-60D5E26C0241}"/>
                      </a:ext>
                    </a:extLst>
                  </p14:cNvPr>
                  <p14:cNvContentPartPr/>
                  <p14:nvPr/>
                </p14:nvContentPartPr>
                <p14:xfrm>
                  <a:off x="6029840" y="3748840"/>
                  <a:ext cx="360" cy="360"/>
                </p14:xfrm>
              </p:contentPart>
            </mc:Choice>
            <mc:Fallback xmlns="">
              <p:pic>
                <p:nvPicPr>
                  <p:cNvPr id="28" name="Ink 27">
                    <a:extLst>
                      <a:ext uri="{FF2B5EF4-FFF2-40B4-BE49-F238E27FC236}">
                        <a16:creationId xmlns:a16="http://schemas.microsoft.com/office/drawing/2014/main" id="{B5541BA8-8EBC-1F81-7044-60D5E26C0241}"/>
                      </a:ext>
                    </a:extLst>
                  </p:cNvPr>
                  <p:cNvPicPr/>
                  <p:nvPr/>
                </p:nvPicPr>
                <p:blipFill>
                  <a:blip r:embed="rId5"/>
                  <a:stretch>
                    <a:fillRect/>
                  </a:stretch>
                </p:blipFill>
                <p:spPr>
                  <a:xfrm>
                    <a:off x="6023720" y="3742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9" name="Ink 28">
                    <a:extLst>
                      <a:ext uri="{FF2B5EF4-FFF2-40B4-BE49-F238E27FC236}">
                        <a16:creationId xmlns:a16="http://schemas.microsoft.com/office/drawing/2014/main" id="{A8A66C78-D35A-2B0F-D9A6-CECAC462A571}"/>
                      </a:ext>
                    </a:extLst>
                  </p14:cNvPr>
                  <p14:cNvContentPartPr/>
                  <p14:nvPr/>
                </p14:nvContentPartPr>
                <p14:xfrm>
                  <a:off x="6029840" y="3758920"/>
                  <a:ext cx="360" cy="360"/>
                </p14:xfrm>
              </p:contentPart>
            </mc:Choice>
            <mc:Fallback xmlns="">
              <p:pic>
                <p:nvPicPr>
                  <p:cNvPr id="29" name="Ink 28">
                    <a:extLst>
                      <a:ext uri="{FF2B5EF4-FFF2-40B4-BE49-F238E27FC236}">
                        <a16:creationId xmlns:a16="http://schemas.microsoft.com/office/drawing/2014/main" id="{A8A66C78-D35A-2B0F-D9A6-CECAC462A571}"/>
                      </a:ext>
                    </a:extLst>
                  </p:cNvPr>
                  <p:cNvPicPr/>
                  <p:nvPr/>
                </p:nvPicPr>
                <p:blipFill>
                  <a:blip r:embed="rId5"/>
                  <a:stretch>
                    <a:fillRect/>
                  </a:stretch>
                </p:blipFill>
                <p:spPr>
                  <a:xfrm>
                    <a:off x="6023720" y="3752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1" name="Ink 40">
                    <a:extLst>
                      <a:ext uri="{FF2B5EF4-FFF2-40B4-BE49-F238E27FC236}">
                        <a16:creationId xmlns:a16="http://schemas.microsoft.com/office/drawing/2014/main" id="{3891172F-F15B-879A-4B6E-F90413EFB91F}"/>
                      </a:ext>
                    </a:extLst>
                  </p14:cNvPr>
                  <p14:cNvContentPartPr/>
                  <p14:nvPr/>
                </p14:nvContentPartPr>
                <p14:xfrm>
                  <a:off x="6126320" y="3768280"/>
                  <a:ext cx="360" cy="1080"/>
                </p14:xfrm>
              </p:contentPart>
            </mc:Choice>
            <mc:Fallback xmlns="">
              <p:pic>
                <p:nvPicPr>
                  <p:cNvPr id="41" name="Ink 40">
                    <a:extLst>
                      <a:ext uri="{FF2B5EF4-FFF2-40B4-BE49-F238E27FC236}">
                        <a16:creationId xmlns:a16="http://schemas.microsoft.com/office/drawing/2014/main" id="{3891172F-F15B-879A-4B6E-F90413EFB91F}"/>
                      </a:ext>
                    </a:extLst>
                  </p:cNvPr>
                  <p:cNvPicPr/>
                  <p:nvPr/>
                </p:nvPicPr>
                <p:blipFill>
                  <a:blip r:embed="rId5"/>
                  <a:stretch>
                    <a:fillRect/>
                  </a:stretch>
                </p:blipFill>
                <p:spPr>
                  <a:xfrm>
                    <a:off x="6120200" y="3762160"/>
                    <a:ext cx="1260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5" name="Ink 44">
                    <a:extLst>
                      <a:ext uri="{FF2B5EF4-FFF2-40B4-BE49-F238E27FC236}">
                        <a16:creationId xmlns:a16="http://schemas.microsoft.com/office/drawing/2014/main" id="{86FCA8DB-5369-72F6-F803-72CE28862159}"/>
                      </a:ext>
                    </a:extLst>
                  </p14:cNvPr>
                  <p14:cNvContentPartPr/>
                  <p14:nvPr/>
                </p14:nvContentPartPr>
                <p14:xfrm>
                  <a:off x="6116240" y="3758920"/>
                  <a:ext cx="360" cy="360"/>
                </p14:xfrm>
              </p:contentPart>
            </mc:Choice>
            <mc:Fallback xmlns="">
              <p:pic>
                <p:nvPicPr>
                  <p:cNvPr id="45" name="Ink 44">
                    <a:extLst>
                      <a:ext uri="{FF2B5EF4-FFF2-40B4-BE49-F238E27FC236}">
                        <a16:creationId xmlns:a16="http://schemas.microsoft.com/office/drawing/2014/main" id="{86FCA8DB-5369-72F6-F803-72CE28862159}"/>
                      </a:ext>
                    </a:extLst>
                  </p:cNvPr>
                  <p:cNvPicPr/>
                  <p:nvPr/>
                </p:nvPicPr>
                <p:blipFill>
                  <a:blip r:embed="rId5"/>
                  <a:stretch>
                    <a:fillRect/>
                  </a:stretch>
                </p:blipFill>
                <p:spPr>
                  <a:xfrm>
                    <a:off x="6110120" y="3752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7" name="Ink 46">
                    <a:extLst>
                      <a:ext uri="{FF2B5EF4-FFF2-40B4-BE49-F238E27FC236}">
                        <a16:creationId xmlns:a16="http://schemas.microsoft.com/office/drawing/2014/main" id="{618522BD-0AF0-96EC-ACB1-37A5F4F0C9DF}"/>
                      </a:ext>
                    </a:extLst>
                  </p14:cNvPr>
                  <p14:cNvContentPartPr/>
                  <p14:nvPr/>
                </p14:nvContentPartPr>
                <p14:xfrm>
                  <a:off x="6095720" y="3753880"/>
                  <a:ext cx="360" cy="360"/>
                </p14:xfrm>
              </p:contentPart>
            </mc:Choice>
            <mc:Fallback xmlns="">
              <p:pic>
                <p:nvPicPr>
                  <p:cNvPr id="47" name="Ink 46">
                    <a:extLst>
                      <a:ext uri="{FF2B5EF4-FFF2-40B4-BE49-F238E27FC236}">
                        <a16:creationId xmlns:a16="http://schemas.microsoft.com/office/drawing/2014/main" id="{618522BD-0AF0-96EC-ACB1-37A5F4F0C9DF}"/>
                      </a:ext>
                    </a:extLst>
                  </p:cNvPr>
                  <p:cNvPicPr/>
                  <p:nvPr/>
                </p:nvPicPr>
                <p:blipFill>
                  <a:blip r:embed="rId5"/>
                  <a:stretch>
                    <a:fillRect/>
                  </a:stretch>
                </p:blipFill>
                <p:spPr>
                  <a:xfrm>
                    <a:off x="6089600" y="37477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8" name="Ink 47">
                    <a:extLst>
                      <a:ext uri="{FF2B5EF4-FFF2-40B4-BE49-F238E27FC236}">
                        <a16:creationId xmlns:a16="http://schemas.microsoft.com/office/drawing/2014/main" id="{417E3176-A824-CFF9-7331-29FD498F1CB6}"/>
                      </a:ext>
                    </a:extLst>
                  </p14:cNvPr>
                  <p14:cNvContentPartPr/>
                  <p14:nvPr/>
                </p14:nvContentPartPr>
                <p14:xfrm>
                  <a:off x="6075560" y="3753880"/>
                  <a:ext cx="360" cy="360"/>
                </p14:xfrm>
              </p:contentPart>
            </mc:Choice>
            <mc:Fallback xmlns="">
              <p:pic>
                <p:nvPicPr>
                  <p:cNvPr id="48" name="Ink 47">
                    <a:extLst>
                      <a:ext uri="{FF2B5EF4-FFF2-40B4-BE49-F238E27FC236}">
                        <a16:creationId xmlns:a16="http://schemas.microsoft.com/office/drawing/2014/main" id="{417E3176-A824-CFF9-7331-29FD498F1CB6}"/>
                      </a:ext>
                    </a:extLst>
                  </p:cNvPr>
                  <p:cNvPicPr/>
                  <p:nvPr/>
                </p:nvPicPr>
                <p:blipFill>
                  <a:blip r:embed="rId5"/>
                  <a:stretch>
                    <a:fillRect/>
                  </a:stretch>
                </p:blipFill>
                <p:spPr>
                  <a:xfrm>
                    <a:off x="6069440" y="37477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9" name="Ink 48">
                    <a:extLst>
                      <a:ext uri="{FF2B5EF4-FFF2-40B4-BE49-F238E27FC236}">
                        <a16:creationId xmlns:a16="http://schemas.microsoft.com/office/drawing/2014/main" id="{F4E1CA36-0BAD-CFDD-95A9-C3A3A58ED182}"/>
                      </a:ext>
                    </a:extLst>
                  </p14:cNvPr>
                  <p14:cNvContentPartPr/>
                  <p14:nvPr/>
                </p14:nvContentPartPr>
                <p14:xfrm>
                  <a:off x="6057560" y="3753880"/>
                  <a:ext cx="3240" cy="360"/>
                </p14:xfrm>
              </p:contentPart>
            </mc:Choice>
            <mc:Fallback xmlns="">
              <p:pic>
                <p:nvPicPr>
                  <p:cNvPr id="49" name="Ink 48">
                    <a:extLst>
                      <a:ext uri="{FF2B5EF4-FFF2-40B4-BE49-F238E27FC236}">
                        <a16:creationId xmlns:a16="http://schemas.microsoft.com/office/drawing/2014/main" id="{F4E1CA36-0BAD-CFDD-95A9-C3A3A58ED182}"/>
                      </a:ext>
                    </a:extLst>
                  </p:cNvPr>
                  <p:cNvPicPr/>
                  <p:nvPr/>
                </p:nvPicPr>
                <p:blipFill>
                  <a:blip r:embed="rId5"/>
                  <a:stretch>
                    <a:fillRect/>
                  </a:stretch>
                </p:blipFill>
                <p:spPr>
                  <a:xfrm>
                    <a:off x="6049691" y="3747760"/>
                    <a:ext cx="18977"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1" name="Ink 50">
                    <a:extLst>
                      <a:ext uri="{FF2B5EF4-FFF2-40B4-BE49-F238E27FC236}">
                        <a16:creationId xmlns:a16="http://schemas.microsoft.com/office/drawing/2014/main" id="{4FFE300C-F697-079C-DABF-6DF7303BA5BA}"/>
                      </a:ext>
                    </a:extLst>
                  </p14:cNvPr>
                  <p14:cNvContentPartPr/>
                  <p14:nvPr/>
                </p14:nvContentPartPr>
                <p14:xfrm>
                  <a:off x="6121280" y="3779080"/>
                  <a:ext cx="360" cy="360"/>
                </p14:xfrm>
              </p:contentPart>
            </mc:Choice>
            <mc:Fallback xmlns="">
              <p:pic>
                <p:nvPicPr>
                  <p:cNvPr id="51" name="Ink 50">
                    <a:extLst>
                      <a:ext uri="{FF2B5EF4-FFF2-40B4-BE49-F238E27FC236}">
                        <a16:creationId xmlns:a16="http://schemas.microsoft.com/office/drawing/2014/main" id="{4FFE300C-F697-079C-DABF-6DF7303BA5BA}"/>
                      </a:ext>
                    </a:extLst>
                  </p:cNvPr>
                  <p:cNvPicPr/>
                  <p:nvPr/>
                </p:nvPicPr>
                <p:blipFill>
                  <a:blip r:embed="rId5"/>
                  <a:stretch>
                    <a:fillRect/>
                  </a:stretch>
                </p:blipFill>
                <p:spPr>
                  <a:xfrm>
                    <a:off x="6115160" y="37729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2" name="Ink 51">
                    <a:extLst>
                      <a:ext uri="{FF2B5EF4-FFF2-40B4-BE49-F238E27FC236}">
                        <a16:creationId xmlns:a16="http://schemas.microsoft.com/office/drawing/2014/main" id="{B9999652-C26A-1ECF-0028-6AF55D02EF31}"/>
                      </a:ext>
                    </a:extLst>
                  </p14:cNvPr>
                  <p14:cNvContentPartPr/>
                  <p14:nvPr/>
                </p14:nvContentPartPr>
                <p14:xfrm>
                  <a:off x="6024440" y="3723280"/>
                  <a:ext cx="360" cy="360"/>
                </p14:xfrm>
              </p:contentPart>
            </mc:Choice>
            <mc:Fallback xmlns="">
              <p:pic>
                <p:nvPicPr>
                  <p:cNvPr id="52" name="Ink 51">
                    <a:extLst>
                      <a:ext uri="{FF2B5EF4-FFF2-40B4-BE49-F238E27FC236}">
                        <a16:creationId xmlns:a16="http://schemas.microsoft.com/office/drawing/2014/main" id="{B9999652-C26A-1ECF-0028-6AF55D02EF31}"/>
                      </a:ext>
                    </a:extLst>
                  </p:cNvPr>
                  <p:cNvPicPr/>
                  <p:nvPr/>
                </p:nvPicPr>
                <p:blipFill>
                  <a:blip r:embed="rId5"/>
                  <a:stretch>
                    <a:fillRect/>
                  </a:stretch>
                </p:blipFill>
                <p:spPr>
                  <a:xfrm>
                    <a:off x="6018320" y="3717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3" name="Ink 52">
                    <a:extLst>
                      <a:ext uri="{FF2B5EF4-FFF2-40B4-BE49-F238E27FC236}">
                        <a16:creationId xmlns:a16="http://schemas.microsoft.com/office/drawing/2014/main" id="{07FA46F6-4787-D9CE-50BC-29485F3D6046}"/>
                      </a:ext>
                    </a:extLst>
                  </p14:cNvPr>
                  <p14:cNvContentPartPr/>
                  <p14:nvPr/>
                </p14:nvContentPartPr>
                <p14:xfrm>
                  <a:off x="6024440" y="3691960"/>
                  <a:ext cx="5760" cy="57600"/>
                </p14:xfrm>
              </p:contentPart>
            </mc:Choice>
            <mc:Fallback xmlns="">
              <p:pic>
                <p:nvPicPr>
                  <p:cNvPr id="53" name="Ink 52">
                    <a:extLst>
                      <a:ext uri="{FF2B5EF4-FFF2-40B4-BE49-F238E27FC236}">
                        <a16:creationId xmlns:a16="http://schemas.microsoft.com/office/drawing/2014/main" id="{07FA46F6-4787-D9CE-50BC-29485F3D6046}"/>
                      </a:ext>
                    </a:extLst>
                  </p:cNvPr>
                  <p:cNvPicPr/>
                  <p:nvPr/>
                </p:nvPicPr>
                <p:blipFill>
                  <a:blip r:embed="rId44"/>
                  <a:stretch>
                    <a:fillRect/>
                  </a:stretch>
                </p:blipFill>
                <p:spPr>
                  <a:xfrm>
                    <a:off x="6016280" y="3683999"/>
                    <a:ext cx="22080" cy="73522"/>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5" name="Ink 54">
                    <a:extLst>
                      <a:ext uri="{FF2B5EF4-FFF2-40B4-BE49-F238E27FC236}">
                        <a16:creationId xmlns:a16="http://schemas.microsoft.com/office/drawing/2014/main" id="{06D803BA-72EF-320C-95EE-9A20DC1CAE41}"/>
                      </a:ext>
                    </a:extLst>
                  </p14:cNvPr>
                  <p14:cNvContentPartPr/>
                  <p14:nvPr/>
                </p14:nvContentPartPr>
                <p14:xfrm>
                  <a:off x="6039920" y="3761080"/>
                  <a:ext cx="360" cy="38880"/>
                </p14:xfrm>
              </p:contentPart>
            </mc:Choice>
            <mc:Fallback xmlns="">
              <p:pic>
                <p:nvPicPr>
                  <p:cNvPr id="55" name="Ink 54">
                    <a:extLst>
                      <a:ext uri="{FF2B5EF4-FFF2-40B4-BE49-F238E27FC236}">
                        <a16:creationId xmlns:a16="http://schemas.microsoft.com/office/drawing/2014/main" id="{06D803BA-72EF-320C-95EE-9A20DC1CAE41}"/>
                      </a:ext>
                    </a:extLst>
                  </p:cNvPr>
                  <p:cNvPicPr/>
                  <p:nvPr/>
                </p:nvPicPr>
                <p:blipFill>
                  <a:blip r:embed="rId46"/>
                  <a:stretch>
                    <a:fillRect/>
                  </a:stretch>
                </p:blipFill>
                <p:spPr>
                  <a:xfrm>
                    <a:off x="6033800" y="3753117"/>
                    <a:ext cx="12600" cy="54807"/>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7" name="Ink 56">
                    <a:extLst>
                      <a:ext uri="{FF2B5EF4-FFF2-40B4-BE49-F238E27FC236}">
                        <a16:creationId xmlns:a16="http://schemas.microsoft.com/office/drawing/2014/main" id="{0D611997-54B2-FA08-C622-893FC25BCAB3}"/>
                      </a:ext>
                    </a:extLst>
                  </p14:cNvPr>
                  <p14:cNvContentPartPr/>
                  <p14:nvPr/>
                </p14:nvContentPartPr>
                <p14:xfrm>
                  <a:off x="6029840" y="3793480"/>
                  <a:ext cx="22320" cy="28800"/>
                </p14:xfrm>
              </p:contentPart>
            </mc:Choice>
            <mc:Fallback xmlns="">
              <p:pic>
                <p:nvPicPr>
                  <p:cNvPr id="57" name="Ink 56">
                    <a:extLst>
                      <a:ext uri="{FF2B5EF4-FFF2-40B4-BE49-F238E27FC236}">
                        <a16:creationId xmlns:a16="http://schemas.microsoft.com/office/drawing/2014/main" id="{0D611997-54B2-FA08-C622-893FC25BCAB3}"/>
                      </a:ext>
                    </a:extLst>
                  </p:cNvPr>
                  <p:cNvPicPr/>
                  <p:nvPr/>
                </p:nvPicPr>
                <p:blipFill>
                  <a:blip r:embed="rId48"/>
                  <a:stretch>
                    <a:fillRect/>
                  </a:stretch>
                </p:blipFill>
                <p:spPr>
                  <a:xfrm>
                    <a:off x="6022096" y="3785454"/>
                    <a:ext cx="37807" cy="44852"/>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8" name="Ink 57">
                    <a:extLst>
                      <a:ext uri="{FF2B5EF4-FFF2-40B4-BE49-F238E27FC236}">
                        <a16:creationId xmlns:a16="http://schemas.microsoft.com/office/drawing/2014/main" id="{74E43B18-A49E-65D1-B9BB-37F6C7BBD865}"/>
                      </a:ext>
                    </a:extLst>
                  </p14:cNvPr>
                  <p14:cNvContentPartPr/>
                  <p14:nvPr/>
                </p14:nvContentPartPr>
                <p14:xfrm>
                  <a:off x="6029840" y="3688000"/>
                  <a:ext cx="360" cy="360"/>
                </p14:xfrm>
              </p:contentPart>
            </mc:Choice>
            <mc:Fallback xmlns="">
              <p:pic>
                <p:nvPicPr>
                  <p:cNvPr id="58" name="Ink 57">
                    <a:extLst>
                      <a:ext uri="{FF2B5EF4-FFF2-40B4-BE49-F238E27FC236}">
                        <a16:creationId xmlns:a16="http://schemas.microsoft.com/office/drawing/2014/main" id="{74E43B18-A49E-65D1-B9BB-37F6C7BBD865}"/>
                      </a:ext>
                    </a:extLst>
                  </p:cNvPr>
                  <p:cNvPicPr/>
                  <p:nvPr/>
                </p:nvPicPr>
                <p:blipFill>
                  <a:blip r:embed="rId5"/>
                  <a:stretch>
                    <a:fillRect/>
                  </a:stretch>
                </p:blipFill>
                <p:spPr>
                  <a:xfrm>
                    <a:off x="6023720" y="3681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9" name="Ink 58">
                    <a:extLst>
                      <a:ext uri="{FF2B5EF4-FFF2-40B4-BE49-F238E27FC236}">
                        <a16:creationId xmlns:a16="http://schemas.microsoft.com/office/drawing/2014/main" id="{C6F4854E-C58C-0DA2-02B1-DDB08B28C343}"/>
                      </a:ext>
                    </a:extLst>
                  </p14:cNvPr>
                  <p14:cNvContentPartPr/>
                  <p14:nvPr/>
                </p14:nvContentPartPr>
                <p14:xfrm>
                  <a:off x="6034880" y="3688000"/>
                  <a:ext cx="360" cy="360"/>
                </p14:xfrm>
              </p:contentPart>
            </mc:Choice>
            <mc:Fallback xmlns="">
              <p:pic>
                <p:nvPicPr>
                  <p:cNvPr id="59" name="Ink 58">
                    <a:extLst>
                      <a:ext uri="{FF2B5EF4-FFF2-40B4-BE49-F238E27FC236}">
                        <a16:creationId xmlns:a16="http://schemas.microsoft.com/office/drawing/2014/main" id="{C6F4854E-C58C-0DA2-02B1-DDB08B28C343}"/>
                      </a:ext>
                    </a:extLst>
                  </p:cNvPr>
                  <p:cNvPicPr/>
                  <p:nvPr/>
                </p:nvPicPr>
                <p:blipFill>
                  <a:blip r:embed="rId5"/>
                  <a:stretch>
                    <a:fillRect/>
                  </a:stretch>
                </p:blipFill>
                <p:spPr>
                  <a:xfrm>
                    <a:off x="6028760" y="3681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60" name="Ink 59">
                    <a:extLst>
                      <a:ext uri="{FF2B5EF4-FFF2-40B4-BE49-F238E27FC236}">
                        <a16:creationId xmlns:a16="http://schemas.microsoft.com/office/drawing/2014/main" id="{FFC10AC5-7ED7-5881-6E5E-367862054E57}"/>
                      </a:ext>
                    </a:extLst>
                  </p14:cNvPr>
                  <p14:cNvContentPartPr/>
                  <p14:nvPr/>
                </p14:nvContentPartPr>
                <p14:xfrm>
                  <a:off x="6044960" y="3662440"/>
                  <a:ext cx="360" cy="360"/>
                </p14:xfrm>
              </p:contentPart>
            </mc:Choice>
            <mc:Fallback xmlns="">
              <p:pic>
                <p:nvPicPr>
                  <p:cNvPr id="60" name="Ink 59">
                    <a:extLst>
                      <a:ext uri="{FF2B5EF4-FFF2-40B4-BE49-F238E27FC236}">
                        <a16:creationId xmlns:a16="http://schemas.microsoft.com/office/drawing/2014/main" id="{FFC10AC5-7ED7-5881-6E5E-367862054E57}"/>
                      </a:ext>
                    </a:extLst>
                  </p:cNvPr>
                  <p:cNvPicPr/>
                  <p:nvPr/>
                </p:nvPicPr>
                <p:blipFill>
                  <a:blip r:embed="rId5"/>
                  <a:stretch>
                    <a:fillRect/>
                  </a:stretch>
                </p:blipFill>
                <p:spPr>
                  <a:xfrm>
                    <a:off x="6038840" y="36563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2" name="Ink 61">
                    <a:extLst>
                      <a:ext uri="{FF2B5EF4-FFF2-40B4-BE49-F238E27FC236}">
                        <a16:creationId xmlns:a16="http://schemas.microsoft.com/office/drawing/2014/main" id="{93AA36E0-6DA1-41A7-2B8F-00DA8A18F3E8}"/>
                      </a:ext>
                    </a:extLst>
                  </p14:cNvPr>
                  <p14:cNvContentPartPr/>
                  <p14:nvPr/>
                </p14:nvContentPartPr>
                <p14:xfrm>
                  <a:off x="6044960" y="3677920"/>
                  <a:ext cx="360" cy="360"/>
                </p14:xfrm>
              </p:contentPart>
            </mc:Choice>
            <mc:Fallback xmlns="">
              <p:pic>
                <p:nvPicPr>
                  <p:cNvPr id="62" name="Ink 61">
                    <a:extLst>
                      <a:ext uri="{FF2B5EF4-FFF2-40B4-BE49-F238E27FC236}">
                        <a16:creationId xmlns:a16="http://schemas.microsoft.com/office/drawing/2014/main" id="{93AA36E0-6DA1-41A7-2B8F-00DA8A18F3E8}"/>
                      </a:ext>
                    </a:extLst>
                  </p:cNvPr>
                  <p:cNvPicPr/>
                  <p:nvPr/>
                </p:nvPicPr>
                <p:blipFill>
                  <a:blip r:embed="rId5"/>
                  <a:stretch>
                    <a:fillRect/>
                  </a:stretch>
                </p:blipFill>
                <p:spPr>
                  <a:xfrm>
                    <a:off x="6038840" y="3671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64" name="Ink 63">
                    <a:extLst>
                      <a:ext uri="{FF2B5EF4-FFF2-40B4-BE49-F238E27FC236}">
                        <a16:creationId xmlns:a16="http://schemas.microsoft.com/office/drawing/2014/main" id="{A8EB586A-B7B9-6753-F99F-B8CE64235A46}"/>
                      </a:ext>
                    </a:extLst>
                  </p14:cNvPr>
                  <p14:cNvContentPartPr/>
                  <p14:nvPr/>
                </p14:nvContentPartPr>
                <p14:xfrm>
                  <a:off x="6061957" y="3672367"/>
                  <a:ext cx="360" cy="360"/>
                </p14:xfrm>
              </p:contentPart>
            </mc:Choice>
            <mc:Fallback xmlns="">
              <p:pic>
                <p:nvPicPr>
                  <p:cNvPr id="64" name="Ink 63">
                    <a:extLst>
                      <a:ext uri="{FF2B5EF4-FFF2-40B4-BE49-F238E27FC236}">
                        <a16:creationId xmlns:a16="http://schemas.microsoft.com/office/drawing/2014/main" id="{A8EB586A-B7B9-6753-F99F-B8CE64235A46}"/>
                      </a:ext>
                    </a:extLst>
                  </p:cNvPr>
                  <p:cNvPicPr/>
                  <p:nvPr/>
                </p:nvPicPr>
                <p:blipFill>
                  <a:blip r:embed="rId5"/>
                  <a:stretch>
                    <a:fillRect/>
                  </a:stretch>
                </p:blipFill>
                <p:spPr>
                  <a:xfrm>
                    <a:off x="6055837" y="366624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5" name="Ink 64">
                    <a:extLst>
                      <a:ext uri="{FF2B5EF4-FFF2-40B4-BE49-F238E27FC236}">
                        <a16:creationId xmlns:a16="http://schemas.microsoft.com/office/drawing/2014/main" id="{75B6512F-7504-71F0-60FF-3AA55D162B91}"/>
                      </a:ext>
                    </a:extLst>
                  </p14:cNvPr>
                  <p14:cNvContentPartPr/>
                  <p14:nvPr/>
                </p14:nvContentPartPr>
                <p14:xfrm>
                  <a:off x="6078877" y="3672367"/>
                  <a:ext cx="360" cy="360"/>
                </p14:xfrm>
              </p:contentPart>
            </mc:Choice>
            <mc:Fallback xmlns="">
              <p:pic>
                <p:nvPicPr>
                  <p:cNvPr id="65" name="Ink 64">
                    <a:extLst>
                      <a:ext uri="{FF2B5EF4-FFF2-40B4-BE49-F238E27FC236}">
                        <a16:creationId xmlns:a16="http://schemas.microsoft.com/office/drawing/2014/main" id="{75B6512F-7504-71F0-60FF-3AA55D162B91}"/>
                      </a:ext>
                    </a:extLst>
                  </p:cNvPr>
                  <p:cNvPicPr/>
                  <p:nvPr/>
                </p:nvPicPr>
                <p:blipFill>
                  <a:blip r:embed="rId5"/>
                  <a:stretch>
                    <a:fillRect/>
                  </a:stretch>
                </p:blipFill>
                <p:spPr>
                  <a:xfrm>
                    <a:off x="6072757" y="366624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66" name="Ink 65">
                    <a:extLst>
                      <a:ext uri="{FF2B5EF4-FFF2-40B4-BE49-F238E27FC236}">
                        <a16:creationId xmlns:a16="http://schemas.microsoft.com/office/drawing/2014/main" id="{9B237261-5775-FAE0-A141-867FBE148249}"/>
                      </a:ext>
                    </a:extLst>
                  </p14:cNvPr>
                  <p14:cNvContentPartPr/>
                  <p14:nvPr/>
                </p14:nvContentPartPr>
                <p14:xfrm>
                  <a:off x="6083197" y="3672367"/>
                  <a:ext cx="720" cy="360"/>
                </p14:xfrm>
              </p:contentPart>
            </mc:Choice>
            <mc:Fallback xmlns="">
              <p:pic>
                <p:nvPicPr>
                  <p:cNvPr id="66" name="Ink 65">
                    <a:extLst>
                      <a:ext uri="{FF2B5EF4-FFF2-40B4-BE49-F238E27FC236}">
                        <a16:creationId xmlns:a16="http://schemas.microsoft.com/office/drawing/2014/main" id="{9B237261-5775-FAE0-A141-867FBE148249}"/>
                      </a:ext>
                    </a:extLst>
                  </p:cNvPr>
                  <p:cNvPicPr/>
                  <p:nvPr/>
                </p:nvPicPr>
                <p:blipFill>
                  <a:blip r:embed="rId5"/>
                  <a:stretch>
                    <a:fillRect/>
                  </a:stretch>
                </p:blipFill>
                <p:spPr>
                  <a:xfrm>
                    <a:off x="6077077" y="3666247"/>
                    <a:ext cx="129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7" name="Ink 66">
                    <a:extLst>
                      <a:ext uri="{FF2B5EF4-FFF2-40B4-BE49-F238E27FC236}">
                        <a16:creationId xmlns:a16="http://schemas.microsoft.com/office/drawing/2014/main" id="{7DFC925F-FC02-BA6B-3DAD-40908605E7A5}"/>
                      </a:ext>
                    </a:extLst>
                  </p14:cNvPr>
                  <p14:cNvContentPartPr/>
                  <p14:nvPr/>
                </p14:nvContentPartPr>
                <p14:xfrm>
                  <a:off x="6091477" y="3672367"/>
                  <a:ext cx="360" cy="360"/>
                </p14:xfrm>
              </p:contentPart>
            </mc:Choice>
            <mc:Fallback xmlns="">
              <p:pic>
                <p:nvPicPr>
                  <p:cNvPr id="67" name="Ink 66">
                    <a:extLst>
                      <a:ext uri="{FF2B5EF4-FFF2-40B4-BE49-F238E27FC236}">
                        <a16:creationId xmlns:a16="http://schemas.microsoft.com/office/drawing/2014/main" id="{7DFC925F-FC02-BA6B-3DAD-40908605E7A5}"/>
                      </a:ext>
                    </a:extLst>
                  </p:cNvPr>
                  <p:cNvPicPr/>
                  <p:nvPr/>
                </p:nvPicPr>
                <p:blipFill>
                  <a:blip r:embed="rId5"/>
                  <a:stretch>
                    <a:fillRect/>
                  </a:stretch>
                </p:blipFill>
                <p:spPr>
                  <a:xfrm>
                    <a:off x="6085357" y="366624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8" name="Ink 67">
                    <a:extLst>
                      <a:ext uri="{FF2B5EF4-FFF2-40B4-BE49-F238E27FC236}">
                        <a16:creationId xmlns:a16="http://schemas.microsoft.com/office/drawing/2014/main" id="{00B17E28-DF32-C98D-62AA-BC2A6DF189AE}"/>
                      </a:ext>
                    </a:extLst>
                  </p14:cNvPr>
                  <p14:cNvContentPartPr/>
                  <p14:nvPr/>
                </p14:nvContentPartPr>
                <p14:xfrm>
                  <a:off x="6117037" y="3672367"/>
                  <a:ext cx="360" cy="360"/>
                </p14:xfrm>
              </p:contentPart>
            </mc:Choice>
            <mc:Fallback xmlns="">
              <p:pic>
                <p:nvPicPr>
                  <p:cNvPr id="68" name="Ink 67">
                    <a:extLst>
                      <a:ext uri="{FF2B5EF4-FFF2-40B4-BE49-F238E27FC236}">
                        <a16:creationId xmlns:a16="http://schemas.microsoft.com/office/drawing/2014/main" id="{00B17E28-DF32-C98D-62AA-BC2A6DF189AE}"/>
                      </a:ext>
                    </a:extLst>
                  </p:cNvPr>
                  <p:cNvPicPr/>
                  <p:nvPr/>
                </p:nvPicPr>
                <p:blipFill>
                  <a:blip r:embed="rId5"/>
                  <a:stretch>
                    <a:fillRect/>
                  </a:stretch>
                </p:blipFill>
                <p:spPr>
                  <a:xfrm>
                    <a:off x="6110917" y="366624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9" name="Ink 68">
                    <a:extLst>
                      <a:ext uri="{FF2B5EF4-FFF2-40B4-BE49-F238E27FC236}">
                        <a16:creationId xmlns:a16="http://schemas.microsoft.com/office/drawing/2014/main" id="{1D231E0B-C536-2082-E127-8FACC968B0CF}"/>
                      </a:ext>
                    </a:extLst>
                  </p14:cNvPr>
                  <p14:cNvContentPartPr/>
                  <p14:nvPr/>
                </p14:nvContentPartPr>
                <p14:xfrm>
                  <a:off x="6119197" y="3672367"/>
                  <a:ext cx="360" cy="360"/>
                </p14:xfrm>
              </p:contentPart>
            </mc:Choice>
            <mc:Fallback xmlns="">
              <p:pic>
                <p:nvPicPr>
                  <p:cNvPr id="69" name="Ink 68">
                    <a:extLst>
                      <a:ext uri="{FF2B5EF4-FFF2-40B4-BE49-F238E27FC236}">
                        <a16:creationId xmlns:a16="http://schemas.microsoft.com/office/drawing/2014/main" id="{1D231E0B-C536-2082-E127-8FACC968B0CF}"/>
                      </a:ext>
                    </a:extLst>
                  </p:cNvPr>
                  <p:cNvPicPr/>
                  <p:nvPr/>
                </p:nvPicPr>
                <p:blipFill>
                  <a:blip r:embed="rId5"/>
                  <a:stretch>
                    <a:fillRect/>
                  </a:stretch>
                </p:blipFill>
                <p:spPr>
                  <a:xfrm>
                    <a:off x="6113077" y="366624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71" name="Ink 70">
                    <a:extLst>
                      <a:ext uri="{FF2B5EF4-FFF2-40B4-BE49-F238E27FC236}">
                        <a16:creationId xmlns:a16="http://schemas.microsoft.com/office/drawing/2014/main" id="{DB549926-78BC-0C47-5012-889446211F2E}"/>
                      </a:ext>
                    </a:extLst>
                  </p14:cNvPr>
                  <p14:cNvContentPartPr/>
                  <p14:nvPr/>
                </p14:nvContentPartPr>
                <p14:xfrm>
                  <a:off x="6123157" y="3814207"/>
                  <a:ext cx="360" cy="360"/>
                </p14:xfrm>
              </p:contentPart>
            </mc:Choice>
            <mc:Fallback xmlns="">
              <p:pic>
                <p:nvPicPr>
                  <p:cNvPr id="71" name="Ink 70">
                    <a:extLst>
                      <a:ext uri="{FF2B5EF4-FFF2-40B4-BE49-F238E27FC236}">
                        <a16:creationId xmlns:a16="http://schemas.microsoft.com/office/drawing/2014/main" id="{DB549926-78BC-0C47-5012-889446211F2E}"/>
                      </a:ext>
                    </a:extLst>
                  </p:cNvPr>
                  <p:cNvPicPr/>
                  <p:nvPr/>
                </p:nvPicPr>
                <p:blipFill>
                  <a:blip r:embed="rId5"/>
                  <a:stretch>
                    <a:fillRect/>
                  </a:stretch>
                </p:blipFill>
                <p:spPr>
                  <a:xfrm>
                    <a:off x="6117037" y="380808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2" name="Ink 71">
                    <a:extLst>
                      <a:ext uri="{FF2B5EF4-FFF2-40B4-BE49-F238E27FC236}">
                        <a16:creationId xmlns:a16="http://schemas.microsoft.com/office/drawing/2014/main" id="{BC4D2827-A19B-8DDC-8617-94EE192EE502}"/>
                      </a:ext>
                    </a:extLst>
                  </p14:cNvPr>
                  <p14:cNvContentPartPr/>
                  <p14:nvPr/>
                </p14:nvContentPartPr>
                <p14:xfrm>
                  <a:off x="6131797" y="3782527"/>
                  <a:ext cx="360" cy="360"/>
                </p14:xfrm>
              </p:contentPart>
            </mc:Choice>
            <mc:Fallback xmlns="">
              <p:pic>
                <p:nvPicPr>
                  <p:cNvPr id="72" name="Ink 71">
                    <a:extLst>
                      <a:ext uri="{FF2B5EF4-FFF2-40B4-BE49-F238E27FC236}">
                        <a16:creationId xmlns:a16="http://schemas.microsoft.com/office/drawing/2014/main" id="{BC4D2827-A19B-8DDC-8617-94EE192EE502}"/>
                      </a:ext>
                    </a:extLst>
                  </p:cNvPr>
                  <p:cNvPicPr/>
                  <p:nvPr/>
                </p:nvPicPr>
                <p:blipFill>
                  <a:blip r:embed="rId5"/>
                  <a:stretch>
                    <a:fillRect/>
                  </a:stretch>
                </p:blipFill>
                <p:spPr>
                  <a:xfrm>
                    <a:off x="6125677" y="377640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73" name="Ink 72">
                    <a:extLst>
                      <a:ext uri="{FF2B5EF4-FFF2-40B4-BE49-F238E27FC236}">
                        <a16:creationId xmlns:a16="http://schemas.microsoft.com/office/drawing/2014/main" id="{2749E15B-8437-B77E-1C0D-12693149980E}"/>
                      </a:ext>
                    </a:extLst>
                  </p14:cNvPr>
                  <p14:cNvContentPartPr/>
                  <p14:nvPr/>
                </p14:nvContentPartPr>
                <p14:xfrm>
                  <a:off x="6131797" y="3795127"/>
                  <a:ext cx="360" cy="360"/>
                </p14:xfrm>
              </p:contentPart>
            </mc:Choice>
            <mc:Fallback xmlns="">
              <p:pic>
                <p:nvPicPr>
                  <p:cNvPr id="73" name="Ink 72">
                    <a:extLst>
                      <a:ext uri="{FF2B5EF4-FFF2-40B4-BE49-F238E27FC236}">
                        <a16:creationId xmlns:a16="http://schemas.microsoft.com/office/drawing/2014/main" id="{2749E15B-8437-B77E-1C0D-12693149980E}"/>
                      </a:ext>
                    </a:extLst>
                  </p:cNvPr>
                  <p:cNvPicPr/>
                  <p:nvPr/>
                </p:nvPicPr>
                <p:blipFill>
                  <a:blip r:embed="rId5"/>
                  <a:stretch>
                    <a:fillRect/>
                  </a:stretch>
                </p:blipFill>
                <p:spPr>
                  <a:xfrm>
                    <a:off x="6125677" y="378900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4" name="Ink 73">
                    <a:extLst>
                      <a:ext uri="{FF2B5EF4-FFF2-40B4-BE49-F238E27FC236}">
                        <a16:creationId xmlns:a16="http://schemas.microsoft.com/office/drawing/2014/main" id="{BC49873E-4C55-ECAF-44DF-9E739B5E7C55}"/>
                      </a:ext>
                    </a:extLst>
                  </p14:cNvPr>
                  <p14:cNvContentPartPr/>
                  <p14:nvPr/>
                </p14:nvContentPartPr>
                <p14:xfrm>
                  <a:off x="6131797" y="3794767"/>
                  <a:ext cx="360" cy="720"/>
                </p14:xfrm>
              </p:contentPart>
            </mc:Choice>
            <mc:Fallback xmlns="">
              <p:pic>
                <p:nvPicPr>
                  <p:cNvPr id="74" name="Ink 73">
                    <a:extLst>
                      <a:ext uri="{FF2B5EF4-FFF2-40B4-BE49-F238E27FC236}">
                        <a16:creationId xmlns:a16="http://schemas.microsoft.com/office/drawing/2014/main" id="{BC49873E-4C55-ECAF-44DF-9E739B5E7C55}"/>
                      </a:ext>
                    </a:extLst>
                  </p:cNvPr>
                  <p:cNvPicPr/>
                  <p:nvPr/>
                </p:nvPicPr>
                <p:blipFill>
                  <a:blip r:embed="rId5"/>
                  <a:stretch>
                    <a:fillRect/>
                  </a:stretch>
                </p:blipFill>
                <p:spPr>
                  <a:xfrm>
                    <a:off x="6125677" y="3788647"/>
                    <a:ext cx="1260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76" name="Ink 75">
                    <a:extLst>
                      <a:ext uri="{FF2B5EF4-FFF2-40B4-BE49-F238E27FC236}">
                        <a16:creationId xmlns:a16="http://schemas.microsoft.com/office/drawing/2014/main" id="{C0A03B6D-6733-605B-5B82-650DC84C2CF8}"/>
                      </a:ext>
                    </a:extLst>
                  </p14:cNvPr>
                  <p14:cNvContentPartPr/>
                  <p14:nvPr/>
                </p14:nvContentPartPr>
                <p14:xfrm>
                  <a:off x="6034237" y="3767407"/>
                  <a:ext cx="360" cy="360"/>
                </p14:xfrm>
              </p:contentPart>
            </mc:Choice>
            <mc:Fallback xmlns="">
              <p:pic>
                <p:nvPicPr>
                  <p:cNvPr id="76" name="Ink 75">
                    <a:extLst>
                      <a:ext uri="{FF2B5EF4-FFF2-40B4-BE49-F238E27FC236}">
                        <a16:creationId xmlns:a16="http://schemas.microsoft.com/office/drawing/2014/main" id="{C0A03B6D-6733-605B-5B82-650DC84C2CF8}"/>
                      </a:ext>
                    </a:extLst>
                  </p:cNvPr>
                  <p:cNvPicPr/>
                  <p:nvPr/>
                </p:nvPicPr>
                <p:blipFill>
                  <a:blip r:embed="rId5"/>
                  <a:stretch>
                    <a:fillRect/>
                  </a:stretch>
                </p:blipFill>
                <p:spPr>
                  <a:xfrm>
                    <a:off x="6028117" y="376128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7" name="Ink 76">
                    <a:extLst>
                      <a:ext uri="{FF2B5EF4-FFF2-40B4-BE49-F238E27FC236}">
                        <a16:creationId xmlns:a16="http://schemas.microsoft.com/office/drawing/2014/main" id="{EDB38363-4594-E748-ABD3-A3B159E11832}"/>
                      </a:ext>
                    </a:extLst>
                  </p14:cNvPr>
                  <p14:cNvContentPartPr/>
                  <p14:nvPr/>
                </p14:nvContentPartPr>
                <p14:xfrm>
                  <a:off x="6051157" y="3761287"/>
                  <a:ext cx="360" cy="360"/>
                </p14:xfrm>
              </p:contentPart>
            </mc:Choice>
            <mc:Fallback xmlns="">
              <p:pic>
                <p:nvPicPr>
                  <p:cNvPr id="77" name="Ink 76">
                    <a:extLst>
                      <a:ext uri="{FF2B5EF4-FFF2-40B4-BE49-F238E27FC236}">
                        <a16:creationId xmlns:a16="http://schemas.microsoft.com/office/drawing/2014/main" id="{EDB38363-4594-E748-ABD3-A3B159E11832}"/>
                      </a:ext>
                    </a:extLst>
                  </p:cNvPr>
                  <p:cNvPicPr/>
                  <p:nvPr/>
                </p:nvPicPr>
                <p:blipFill>
                  <a:blip r:embed="rId5"/>
                  <a:stretch>
                    <a:fillRect/>
                  </a:stretch>
                </p:blipFill>
                <p:spPr>
                  <a:xfrm>
                    <a:off x="6045037" y="375516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9" name="Ink 78">
                    <a:extLst>
                      <a:ext uri="{FF2B5EF4-FFF2-40B4-BE49-F238E27FC236}">
                        <a16:creationId xmlns:a16="http://schemas.microsoft.com/office/drawing/2014/main" id="{13462D52-DCF5-8CD7-3F8A-A59CCB8C3968}"/>
                      </a:ext>
                    </a:extLst>
                  </p14:cNvPr>
                  <p14:cNvContentPartPr/>
                  <p14:nvPr/>
                </p14:nvContentPartPr>
                <p14:xfrm>
                  <a:off x="6071677" y="3753007"/>
                  <a:ext cx="41400" cy="8280"/>
                </p14:xfrm>
              </p:contentPart>
            </mc:Choice>
            <mc:Fallback xmlns="">
              <p:pic>
                <p:nvPicPr>
                  <p:cNvPr id="79" name="Ink 78">
                    <a:extLst>
                      <a:ext uri="{FF2B5EF4-FFF2-40B4-BE49-F238E27FC236}">
                        <a16:creationId xmlns:a16="http://schemas.microsoft.com/office/drawing/2014/main" id="{13462D52-DCF5-8CD7-3F8A-A59CCB8C3968}"/>
                      </a:ext>
                    </a:extLst>
                  </p:cNvPr>
                  <p:cNvPicPr/>
                  <p:nvPr/>
                </p:nvPicPr>
                <p:blipFill>
                  <a:blip r:embed="rId66"/>
                  <a:stretch>
                    <a:fillRect/>
                  </a:stretch>
                </p:blipFill>
                <p:spPr>
                  <a:xfrm>
                    <a:off x="6063943" y="3745187"/>
                    <a:ext cx="56868" cy="23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85" name="Ink 84">
                    <a:extLst>
                      <a:ext uri="{FF2B5EF4-FFF2-40B4-BE49-F238E27FC236}">
                        <a16:creationId xmlns:a16="http://schemas.microsoft.com/office/drawing/2014/main" id="{8E04D3FD-BD6B-8C19-8D3F-C21B76907261}"/>
                      </a:ext>
                    </a:extLst>
                  </p14:cNvPr>
                  <p14:cNvContentPartPr/>
                  <p14:nvPr/>
                </p14:nvContentPartPr>
                <p14:xfrm>
                  <a:off x="6034237" y="3687127"/>
                  <a:ext cx="360" cy="720"/>
                </p14:xfrm>
              </p:contentPart>
            </mc:Choice>
            <mc:Fallback xmlns="">
              <p:pic>
                <p:nvPicPr>
                  <p:cNvPr id="85" name="Ink 84">
                    <a:extLst>
                      <a:ext uri="{FF2B5EF4-FFF2-40B4-BE49-F238E27FC236}">
                        <a16:creationId xmlns:a16="http://schemas.microsoft.com/office/drawing/2014/main" id="{8E04D3FD-BD6B-8C19-8D3F-C21B76907261}"/>
                      </a:ext>
                    </a:extLst>
                  </p:cNvPr>
                  <p:cNvPicPr/>
                  <p:nvPr/>
                </p:nvPicPr>
                <p:blipFill>
                  <a:blip r:embed="rId5"/>
                  <a:stretch>
                    <a:fillRect/>
                  </a:stretch>
                </p:blipFill>
                <p:spPr>
                  <a:xfrm>
                    <a:off x="6028117" y="3681007"/>
                    <a:ext cx="1260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7" name="Ink 86">
                    <a:extLst>
                      <a:ext uri="{FF2B5EF4-FFF2-40B4-BE49-F238E27FC236}">
                        <a16:creationId xmlns:a16="http://schemas.microsoft.com/office/drawing/2014/main" id="{DA014763-EF94-8908-7941-775D49593C65}"/>
                      </a:ext>
                    </a:extLst>
                  </p14:cNvPr>
                  <p14:cNvContentPartPr/>
                  <p14:nvPr/>
                </p14:nvContentPartPr>
                <p14:xfrm>
                  <a:off x="6038557" y="3676687"/>
                  <a:ext cx="360" cy="360"/>
                </p14:xfrm>
              </p:contentPart>
            </mc:Choice>
            <mc:Fallback xmlns="">
              <p:pic>
                <p:nvPicPr>
                  <p:cNvPr id="87" name="Ink 86">
                    <a:extLst>
                      <a:ext uri="{FF2B5EF4-FFF2-40B4-BE49-F238E27FC236}">
                        <a16:creationId xmlns:a16="http://schemas.microsoft.com/office/drawing/2014/main" id="{DA014763-EF94-8908-7941-775D49593C65}"/>
                      </a:ext>
                    </a:extLst>
                  </p:cNvPr>
                  <p:cNvPicPr/>
                  <p:nvPr/>
                </p:nvPicPr>
                <p:blipFill>
                  <a:blip r:embed="rId5"/>
                  <a:stretch>
                    <a:fillRect/>
                  </a:stretch>
                </p:blipFill>
                <p:spPr>
                  <a:xfrm>
                    <a:off x="6032437" y="367056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91" name="Ink 90">
                    <a:extLst>
                      <a:ext uri="{FF2B5EF4-FFF2-40B4-BE49-F238E27FC236}">
                        <a16:creationId xmlns:a16="http://schemas.microsoft.com/office/drawing/2014/main" id="{F6689D45-46DE-AECE-1FB7-06BC7CD9F1C3}"/>
                      </a:ext>
                    </a:extLst>
                  </p14:cNvPr>
                  <p14:cNvContentPartPr/>
                  <p14:nvPr/>
                </p14:nvContentPartPr>
                <p14:xfrm>
                  <a:off x="6051505" y="3767828"/>
                  <a:ext cx="78480" cy="63000"/>
                </p14:xfrm>
              </p:contentPart>
            </mc:Choice>
            <mc:Fallback xmlns="">
              <p:pic>
                <p:nvPicPr>
                  <p:cNvPr id="91" name="Ink 90">
                    <a:extLst>
                      <a:ext uri="{FF2B5EF4-FFF2-40B4-BE49-F238E27FC236}">
                        <a16:creationId xmlns:a16="http://schemas.microsoft.com/office/drawing/2014/main" id="{F6689D45-46DE-AECE-1FB7-06BC7CD9F1C3}"/>
                      </a:ext>
                    </a:extLst>
                  </p:cNvPr>
                  <p:cNvPicPr/>
                  <p:nvPr/>
                </p:nvPicPr>
                <p:blipFill>
                  <a:blip r:embed="rId70"/>
                  <a:stretch>
                    <a:fillRect/>
                  </a:stretch>
                </p:blipFill>
                <p:spPr>
                  <a:xfrm>
                    <a:off x="6043703" y="3759835"/>
                    <a:ext cx="94084" cy="78985"/>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92" name="Ink 91">
                    <a:extLst>
                      <a:ext uri="{FF2B5EF4-FFF2-40B4-BE49-F238E27FC236}">
                        <a16:creationId xmlns:a16="http://schemas.microsoft.com/office/drawing/2014/main" id="{F4496D0B-6BF7-3E76-84E2-BA23B6AFA2DE}"/>
                      </a:ext>
                    </a:extLst>
                  </p14:cNvPr>
                  <p14:cNvContentPartPr/>
                  <p14:nvPr/>
                </p14:nvContentPartPr>
                <p14:xfrm>
                  <a:off x="6022705" y="3745868"/>
                  <a:ext cx="22680" cy="89640"/>
                </p14:xfrm>
              </p:contentPart>
            </mc:Choice>
            <mc:Fallback xmlns="">
              <p:pic>
                <p:nvPicPr>
                  <p:cNvPr id="92" name="Ink 91">
                    <a:extLst>
                      <a:ext uri="{FF2B5EF4-FFF2-40B4-BE49-F238E27FC236}">
                        <a16:creationId xmlns:a16="http://schemas.microsoft.com/office/drawing/2014/main" id="{F4496D0B-6BF7-3E76-84E2-BA23B6AFA2DE}"/>
                      </a:ext>
                    </a:extLst>
                  </p:cNvPr>
                  <p:cNvPicPr/>
                  <p:nvPr/>
                </p:nvPicPr>
                <p:blipFill>
                  <a:blip r:embed="rId72"/>
                  <a:stretch>
                    <a:fillRect/>
                  </a:stretch>
                </p:blipFill>
                <p:spPr>
                  <a:xfrm>
                    <a:off x="6014994" y="3737890"/>
                    <a:ext cx="38102" cy="105597"/>
                  </a:xfrm>
                  <a:prstGeom prst="rect">
                    <a:avLst/>
                  </a:prstGeom>
                </p:spPr>
              </p:pic>
            </mc:Fallback>
          </mc:AlternateContent>
        </p:grpSp>
        <p:grpSp>
          <p:nvGrpSpPr>
            <p:cNvPr id="95" name="Group 94">
              <a:extLst>
                <a:ext uri="{FF2B5EF4-FFF2-40B4-BE49-F238E27FC236}">
                  <a16:creationId xmlns:a16="http://schemas.microsoft.com/office/drawing/2014/main" id="{3E85B03A-D5EC-9B56-9849-6BCF40A3B965}"/>
                </a:ext>
              </a:extLst>
            </p:cNvPr>
            <p:cNvGrpSpPr/>
            <p:nvPr/>
          </p:nvGrpSpPr>
          <p:grpSpPr>
            <a:xfrm>
              <a:off x="5938400" y="3845320"/>
              <a:ext cx="15840" cy="10440"/>
              <a:chOff x="5938400" y="3845320"/>
              <a:chExt cx="15840" cy="10440"/>
            </a:xfrm>
          </p:grpSpPr>
          <mc:AlternateContent xmlns:mc="http://schemas.openxmlformats.org/markup-compatibility/2006" xmlns:p14="http://schemas.microsoft.com/office/powerpoint/2010/main">
            <mc:Choice Requires="p14">
              <p:contentPart p14:bwMode="auto" r:id="rId73">
                <p14:nvContentPartPr>
                  <p14:cNvPr id="11" name="Ink 10">
                    <a:extLst>
                      <a:ext uri="{FF2B5EF4-FFF2-40B4-BE49-F238E27FC236}">
                        <a16:creationId xmlns:a16="http://schemas.microsoft.com/office/drawing/2014/main" id="{CB9A8348-9636-F552-45B3-E4DAE43E073D}"/>
                      </a:ext>
                    </a:extLst>
                  </p14:cNvPr>
                  <p14:cNvContentPartPr/>
                  <p14:nvPr/>
                </p14:nvContentPartPr>
                <p14:xfrm>
                  <a:off x="5938400" y="3845320"/>
                  <a:ext cx="360" cy="360"/>
                </p14:xfrm>
              </p:contentPart>
            </mc:Choice>
            <mc:Fallback xmlns="">
              <p:pic>
                <p:nvPicPr>
                  <p:cNvPr id="11" name="Ink 10">
                    <a:extLst>
                      <a:ext uri="{FF2B5EF4-FFF2-40B4-BE49-F238E27FC236}">
                        <a16:creationId xmlns:a16="http://schemas.microsoft.com/office/drawing/2014/main" id="{CB9A8348-9636-F552-45B3-E4DAE43E073D}"/>
                      </a:ext>
                    </a:extLst>
                  </p:cNvPr>
                  <p:cNvPicPr/>
                  <p:nvPr/>
                </p:nvPicPr>
                <p:blipFill>
                  <a:blip r:embed="rId5"/>
                  <a:stretch>
                    <a:fillRect/>
                  </a:stretch>
                </p:blipFill>
                <p:spPr>
                  <a:xfrm>
                    <a:off x="5932280" y="38392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 name="Ink 11">
                    <a:extLst>
                      <a:ext uri="{FF2B5EF4-FFF2-40B4-BE49-F238E27FC236}">
                        <a16:creationId xmlns:a16="http://schemas.microsoft.com/office/drawing/2014/main" id="{DB150F79-29E0-5C66-38DB-994E3B0C5B84}"/>
                      </a:ext>
                    </a:extLst>
                  </p14:cNvPr>
                  <p14:cNvContentPartPr/>
                  <p14:nvPr/>
                </p14:nvContentPartPr>
                <p14:xfrm>
                  <a:off x="5953880" y="3855400"/>
                  <a:ext cx="360" cy="360"/>
                </p14:xfrm>
              </p:contentPart>
            </mc:Choice>
            <mc:Fallback xmlns="">
              <p:pic>
                <p:nvPicPr>
                  <p:cNvPr id="12" name="Ink 11">
                    <a:extLst>
                      <a:ext uri="{FF2B5EF4-FFF2-40B4-BE49-F238E27FC236}">
                        <a16:creationId xmlns:a16="http://schemas.microsoft.com/office/drawing/2014/main" id="{DB150F79-29E0-5C66-38DB-994E3B0C5B84}"/>
                      </a:ext>
                    </a:extLst>
                  </p:cNvPr>
                  <p:cNvPicPr/>
                  <p:nvPr/>
                </p:nvPicPr>
                <p:blipFill>
                  <a:blip r:embed="rId5"/>
                  <a:stretch>
                    <a:fillRect/>
                  </a:stretch>
                </p:blipFill>
                <p:spPr>
                  <a:xfrm>
                    <a:off x="5947760" y="3849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4" name="Ink 13">
                    <a:extLst>
                      <a:ext uri="{FF2B5EF4-FFF2-40B4-BE49-F238E27FC236}">
                        <a16:creationId xmlns:a16="http://schemas.microsoft.com/office/drawing/2014/main" id="{F977C46F-86BC-E10D-9828-7B705D4E7EE0}"/>
                      </a:ext>
                    </a:extLst>
                  </p14:cNvPr>
                  <p14:cNvContentPartPr/>
                  <p14:nvPr/>
                </p14:nvContentPartPr>
                <p14:xfrm>
                  <a:off x="5948480" y="3845320"/>
                  <a:ext cx="360" cy="360"/>
                </p14:xfrm>
              </p:contentPart>
            </mc:Choice>
            <mc:Fallback xmlns="">
              <p:pic>
                <p:nvPicPr>
                  <p:cNvPr id="14" name="Ink 13">
                    <a:extLst>
                      <a:ext uri="{FF2B5EF4-FFF2-40B4-BE49-F238E27FC236}">
                        <a16:creationId xmlns:a16="http://schemas.microsoft.com/office/drawing/2014/main" id="{F977C46F-86BC-E10D-9828-7B705D4E7EE0}"/>
                      </a:ext>
                    </a:extLst>
                  </p:cNvPr>
                  <p:cNvPicPr/>
                  <p:nvPr/>
                </p:nvPicPr>
                <p:blipFill>
                  <a:blip r:embed="rId5"/>
                  <a:stretch>
                    <a:fillRect/>
                  </a:stretch>
                </p:blipFill>
                <p:spPr>
                  <a:xfrm>
                    <a:off x="5942360" y="38392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4" name="Ink 93">
                    <a:extLst>
                      <a:ext uri="{FF2B5EF4-FFF2-40B4-BE49-F238E27FC236}">
                        <a16:creationId xmlns:a16="http://schemas.microsoft.com/office/drawing/2014/main" id="{0FFEDE95-0848-87EB-1756-526DC31B0DF5}"/>
                      </a:ext>
                    </a:extLst>
                  </p14:cNvPr>
                  <p14:cNvContentPartPr/>
                  <p14:nvPr/>
                </p14:nvContentPartPr>
                <p14:xfrm>
                  <a:off x="5946745" y="3852788"/>
                  <a:ext cx="360" cy="360"/>
                </p14:xfrm>
              </p:contentPart>
            </mc:Choice>
            <mc:Fallback xmlns="">
              <p:pic>
                <p:nvPicPr>
                  <p:cNvPr id="94" name="Ink 93">
                    <a:extLst>
                      <a:ext uri="{FF2B5EF4-FFF2-40B4-BE49-F238E27FC236}">
                        <a16:creationId xmlns:a16="http://schemas.microsoft.com/office/drawing/2014/main" id="{0FFEDE95-0848-87EB-1756-526DC31B0DF5}"/>
                      </a:ext>
                    </a:extLst>
                  </p:cNvPr>
                  <p:cNvPicPr/>
                  <p:nvPr/>
                </p:nvPicPr>
                <p:blipFill>
                  <a:blip r:embed="rId5"/>
                  <a:stretch>
                    <a:fillRect/>
                  </a:stretch>
                </p:blipFill>
                <p:spPr>
                  <a:xfrm>
                    <a:off x="5940625" y="3846668"/>
                    <a:ext cx="12600" cy="12600"/>
                  </a:xfrm>
                  <a:prstGeom prst="rect">
                    <a:avLst/>
                  </a:prstGeom>
                </p:spPr>
              </p:pic>
            </mc:Fallback>
          </mc:AlternateContent>
        </p:grpSp>
        <p:sp>
          <p:nvSpPr>
            <p:cNvPr id="97" name="TextBox 96">
              <a:extLst>
                <a:ext uri="{FF2B5EF4-FFF2-40B4-BE49-F238E27FC236}">
                  <a16:creationId xmlns:a16="http://schemas.microsoft.com/office/drawing/2014/main" id="{E527CA3E-EFF7-2E18-AEE7-4909E3BE4D8B}"/>
                </a:ext>
              </a:extLst>
            </p:cNvPr>
            <p:cNvSpPr txBox="1"/>
            <p:nvPr/>
          </p:nvSpPr>
          <p:spPr>
            <a:xfrm>
              <a:off x="5495065" y="3216164"/>
              <a:ext cx="1823040" cy="892552"/>
            </a:xfrm>
            <a:prstGeom prst="rect">
              <a:avLst/>
            </a:prstGeom>
            <a:noFill/>
          </p:spPr>
          <p:txBody>
            <a:bodyPr wrap="square" rtlCol="0">
              <a:spAutoFit/>
            </a:bodyPr>
            <a:lstStyle/>
            <a:p>
              <a:pPr defTabSz="804672">
                <a:spcAft>
                  <a:spcPts val="600"/>
                </a:spcAft>
              </a:pPr>
              <a:r>
                <a:rPr lang="en-GB" sz="2288" b="1" kern="1200">
                  <a:solidFill>
                    <a:schemeClr val="tx1"/>
                  </a:solidFill>
                  <a:latin typeface="+mn-lt"/>
                  <a:ea typeface="+mn-ea"/>
                  <a:cs typeface="+mn-cs"/>
                </a:rPr>
                <a:t>SCOP</a:t>
              </a:r>
            </a:p>
            <a:p>
              <a:pPr>
                <a:spcAft>
                  <a:spcPts val="600"/>
                </a:spcAft>
              </a:pPr>
              <a:endParaRPr lang="en-GB" sz="2600" b="1"/>
            </a:p>
          </p:txBody>
        </p:sp>
      </p:grpSp>
    </p:spTree>
    <p:extLst>
      <p:ext uri="{BB962C8B-B14F-4D97-AF65-F5344CB8AC3E}">
        <p14:creationId xmlns:p14="http://schemas.microsoft.com/office/powerpoint/2010/main" val="1307849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586C36-BA5B-AB21-2D6D-55EA7C90BCFC}"/>
            </a:ext>
          </a:extLst>
        </p:cNvPr>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60D252D0-96C5-A2BC-3B2E-D7ED82F930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D7E47D-DB77-30DE-7220-0901AFA12EB3}"/>
              </a:ext>
            </a:extLst>
          </p:cNvPr>
          <p:cNvSpPr>
            <a:spLocks noGrp="1"/>
          </p:cNvSpPr>
          <p:nvPr>
            <p:ph type="title"/>
          </p:nvPr>
        </p:nvSpPr>
        <p:spPr>
          <a:xfrm>
            <a:off x="639656" y="240957"/>
            <a:ext cx="10909640" cy="1368614"/>
          </a:xfrm>
        </p:spPr>
        <p:txBody>
          <a:bodyPr vert="horz" lIns="91440" tIns="45720" rIns="91440" bIns="45720" rtlCol="0" anchor="ctr">
            <a:normAutofit/>
          </a:bodyPr>
          <a:lstStyle/>
          <a:p>
            <a:pPr lvl="0" algn="ctr" fontAlgn="base">
              <a:spcAft>
                <a:spcPct val="0"/>
              </a:spcAft>
            </a:pPr>
            <a:r>
              <a:rPr lang="en-US" sz="4600" b="1" dirty="0"/>
              <a:t>Heat pump in situ performance: </a:t>
            </a:r>
            <a:br>
              <a:rPr lang="en-US" sz="4600" b="1" dirty="0"/>
            </a:br>
            <a:r>
              <a:rPr lang="en-US" sz="4600" b="1" dirty="0"/>
              <a:t>a national issue</a:t>
            </a:r>
          </a:p>
        </p:txBody>
      </p:sp>
      <p:sp>
        <p:nvSpPr>
          <p:cNvPr id="6153" name="sketch line">
            <a:extLst>
              <a:ext uri="{FF2B5EF4-FFF2-40B4-BE49-F238E27FC236}">
                <a16:creationId xmlns:a16="http://schemas.microsoft.com/office/drawing/2014/main" id="{586C4D77-5FF7-EFD1-D8EA-B0099F338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249F5D8-8D55-A61D-C9B4-9ABB40A6A3B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945846" y="2619274"/>
            <a:ext cx="2261684" cy="3605784"/>
          </a:xfrm>
          <a:prstGeom prst="rect">
            <a:avLst/>
          </a:prstGeom>
        </p:spPr>
      </p:pic>
      <p:sp>
        <p:nvSpPr>
          <p:cNvPr id="3" name="Rectangle 1">
            <a:extLst>
              <a:ext uri="{FF2B5EF4-FFF2-40B4-BE49-F238E27FC236}">
                <a16:creationId xmlns:a16="http://schemas.microsoft.com/office/drawing/2014/main" id="{466835FE-E6B8-370B-79A3-2250C8208F6B}"/>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7" name="Group 6">
            <a:extLst>
              <a:ext uri="{FF2B5EF4-FFF2-40B4-BE49-F238E27FC236}">
                <a16:creationId xmlns:a16="http://schemas.microsoft.com/office/drawing/2014/main" id="{752503C2-CA6C-4371-AF33-04608E407A69}"/>
              </a:ext>
            </a:extLst>
          </p:cNvPr>
          <p:cNvGrpSpPr/>
          <p:nvPr/>
        </p:nvGrpSpPr>
        <p:grpSpPr>
          <a:xfrm>
            <a:off x="936250" y="1850528"/>
            <a:ext cx="8009596" cy="4739014"/>
            <a:chOff x="766280" y="1489753"/>
            <a:chExt cx="8846050" cy="5304745"/>
          </a:xfrm>
        </p:grpSpPr>
        <p:sp>
          <p:nvSpPr>
            <p:cNvPr id="6" name="TextBox 5">
              <a:extLst>
                <a:ext uri="{FF2B5EF4-FFF2-40B4-BE49-F238E27FC236}">
                  <a16:creationId xmlns:a16="http://schemas.microsoft.com/office/drawing/2014/main" id="{CDD0D10F-A6EB-7D7F-762B-E7B1720DA9FA}"/>
                </a:ext>
              </a:extLst>
            </p:cNvPr>
            <p:cNvSpPr txBox="1"/>
            <p:nvPr/>
          </p:nvSpPr>
          <p:spPr>
            <a:xfrm>
              <a:off x="882650" y="1489753"/>
              <a:ext cx="8729680" cy="704971"/>
            </a:xfrm>
            <a:prstGeom prst="rect">
              <a:avLst/>
            </a:prstGeom>
            <a:noFill/>
          </p:spPr>
          <p:txBody>
            <a:bodyPr wrap="square" rtlCol="0">
              <a:spAutoFit/>
            </a:bodyPr>
            <a:lstStyle/>
            <a:p>
              <a:pPr defTabSz="576072">
                <a:spcAft>
                  <a:spcPts val="600"/>
                </a:spcAft>
              </a:pPr>
              <a:r>
                <a:rPr lang="en-GB" sz="1400" i="1" kern="1200">
                  <a:solidFill>
                    <a:schemeClr val="tx1"/>
                  </a:solidFill>
                  <a:latin typeface="+mn-lt"/>
                  <a:ea typeface="+mn-ea"/>
                  <a:cs typeface="+mn-cs"/>
                  <a:hlinkClick r:id="rId4"/>
                </a:rPr>
                <a:t>https://es.catapult.org.uk/report/electrification-of-heat-summary-reports-and-datasets/</a:t>
              </a:r>
              <a:endParaRPr lang="en-GB" sz="1400" i="1" kern="1200">
                <a:solidFill>
                  <a:schemeClr val="tx1"/>
                </a:solidFill>
                <a:latin typeface="+mn-lt"/>
                <a:ea typeface="+mn-ea"/>
                <a:cs typeface="+mn-cs"/>
              </a:endParaRPr>
            </a:p>
            <a:p>
              <a:pPr defTabSz="576072">
                <a:spcAft>
                  <a:spcPts val="600"/>
                </a:spcAft>
              </a:pPr>
              <a:r>
                <a:rPr lang="en-GB" sz="1400" kern="1200">
                  <a:solidFill>
                    <a:schemeClr val="tx1"/>
                  </a:solidFill>
                  <a:latin typeface="+mn-lt"/>
                  <a:ea typeface="+mn-ea"/>
                  <a:cs typeface="+mn-cs"/>
                  <a:hlinkClick r:id="rId5"/>
                </a:rPr>
                <a:t>EOH DATA</a:t>
              </a:r>
              <a:r>
                <a:rPr lang="en-GB" sz="1400" kern="1200">
                  <a:solidFill>
                    <a:schemeClr val="tx1"/>
                  </a:solidFill>
                  <a:latin typeface="+mn-lt"/>
                  <a:ea typeface="+mn-ea"/>
                  <a:cs typeface="+mn-cs"/>
                </a:rPr>
                <a:t> Open Energy Monitor </a:t>
              </a:r>
              <a:endParaRPr lang="en-US" sz="1400"/>
            </a:p>
          </p:txBody>
        </p:sp>
        <p:grpSp>
          <p:nvGrpSpPr>
            <p:cNvPr id="5" name="Group 4">
              <a:extLst>
                <a:ext uri="{FF2B5EF4-FFF2-40B4-BE49-F238E27FC236}">
                  <a16:creationId xmlns:a16="http://schemas.microsoft.com/office/drawing/2014/main" id="{C728D0EB-7090-B1DE-3942-D05C9713E166}"/>
                </a:ext>
              </a:extLst>
            </p:cNvPr>
            <p:cNvGrpSpPr/>
            <p:nvPr/>
          </p:nvGrpSpPr>
          <p:grpSpPr>
            <a:xfrm>
              <a:off x="766280" y="2351527"/>
              <a:ext cx="7970422" cy="4442971"/>
              <a:chOff x="766280" y="2351527"/>
              <a:chExt cx="7970422" cy="4442971"/>
            </a:xfrm>
          </p:grpSpPr>
          <p:pic>
            <p:nvPicPr>
              <p:cNvPr id="2050" name="Picture 2" descr="image">
                <a:extLst>
                  <a:ext uri="{FF2B5EF4-FFF2-40B4-BE49-F238E27FC236}">
                    <a16:creationId xmlns:a16="http://schemas.microsoft.com/office/drawing/2014/main" id="{0934F58D-5D88-330D-990A-41F1D1CD966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6280" y="2500406"/>
                <a:ext cx="7654925" cy="219075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9219169-D1DB-35B9-82BD-47AE62CF4DC7}"/>
                  </a:ext>
                </a:extLst>
              </p:cNvPr>
              <p:cNvSpPr/>
              <p:nvPr/>
            </p:nvSpPr>
            <p:spPr>
              <a:xfrm>
                <a:off x="4475746" y="3362180"/>
                <a:ext cx="3945457" cy="52001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146" name="Picture 2" descr="Electrification of Heat - Home Surveys and Install Report ...">
                <a:extLst>
                  <a:ext uri="{FF2B5EF4-FFF2-40B4-BE49-F238E27FC236}">
                    <a16:creationId xmlns:a16="http://schemas.microsoft.com/office/drawing/2014/main" id="{8C1CCF6F-8A20-7ED7-C93C-C92DCFBB13A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66280" y="2351527"/>
                <a:ext cx="7970422" cy="4442971"/>
              </a:xfrm>
              <a:prstGeom prst="rect">
                <a:avLst/>
              </a:prstGeom>
              <a:noFill/>
              <a:extLst>
                <a:ext uri="{909E8E84-426E-40DD-AFC4-6F175D3DCCD1}">
                  <a14:hiddenFill xmlns:a14="http://schemas.microsoft.com/office/drawing/2010/main">
                    <a:solidFill>
                      <a:srgbClr val="FFFFFF"/>
                    </a:solidFill>
                  </a14:hiddenFill>
                </a:ext>
              </a:extLst>
            </p:spPr>
          </p:pic>
          <p:sp>
            <p:nvSpPr>
              <p:cNvPr id="11" name="Double Wave 10">
                <a:extLst>
                  <a:ext uri="{FF2B5EF4-FFF2-40B4-BE49-F238E27FC236}">
                    <a16:creationId xmlns:a16="http://schemas.microsoft.com/office/drawing/2014/main" id="{FF74D2C1-1FF7-D036-2D94-4108C976B9AC}"/>
                  </a:ext>
                </a:extLst>
              </p:cNvPr>
              <p:cNvSpPr/>
              <p:nvPr/>
            </p:nvSpPr>
            <p:spPr>
              <a:xfrm>
                <a:off x="1852648" y="3878828"/>
                <a:ext cx="5797685" cy="1216811"/>
              </a:xfrm>
              <a:prstGeom prst="double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72">
                  <a:spcAft>
                    <a:spcPts val="600"/>
                  </a:spcAft>
                </a:pPr>
                <a:r>
                  <a:rPr lang="en-GB" sz="2016" kern="1200">
                    <a:solidFill>
                      <a:schemeClr val="lt1"/>
                    </a:solidFill>
                    <a:latin typeface="+mn-lt"/>
                    <a:ea typeface="+mn-ea"/>
                    <a:cs typeface="+mn-cs"/>
                  </a:rPr>
                  <a:t>Average SCOP 2.8 </a:t>
                </a:r>
                <a:endParaRPr lang="en-GB" sz="3200"/>
              </a:p>
            </p:txBody>
          </p:sp>
        </p:grpSp>
      </p:grpSp>
    </p:spTree>
    <p:extLst>
      <p:ext uri="{BB962C8B-B14F-4D97-AF65-F5344CB8AC3E}">
        <p14:creationId xmlns:p14="http://schemas.microsoft.com/office/powerpoint/2010/main" val="20670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231B82-F4D6-5765-5A11-7A6320D3D164}"/>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4200" kern="1200">
                <a:solidFill>
                  <a:schemeClr val="tx1"/>
                </a:solidFill>
                <a:latin typeface="+mj-lt"/>
                <a:ea typeface="+mj-ea"/>
                <a:cs typeface="+mj-cs"/>
              </a:rPr>
              <a:t>Experiences of social housing residents</a:t>
            </a:r>
          </a:p>
        </p:txBody>
      </p:sp>
      <p:sp>
        <p:nvSpPr>
          <p:cNvPr id="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AC7E40-6A09-0B0E-5840-C29BB5FA076F}"/>
              </a:ext>
            </a:extLst>
          </p:cNvPr>
          <p:cNvSpPr>
            <a:spLocks noGrp="1"/>
          </p:cNvSpPr>
          <p:nvPr>
            <p:ph sz="half" idx="1"/>
          </p:nvPr>
        </p:nvSpPr>
        <p:spPr>
          <a:xfrm>
            <a:off x="630936" y="2660904"/>
            <a:ext cx="4818888" cy="3547872"/>
          </a:xfrm>
        </p:spPr>
        <p:txBody>
          <a:bodyPr vert="horz" lIns="91440" tIns="45720" rIns="91440" bIns="45720" rtlCol="0" anchor="t">
            <a:normAutofit/>
          </a:bodyPr>
          <a:lstStyle/>
          <a:p>
            <a:r>
              <a:rPr lang="en-US" sz="2200"/>
              <a:t>Bills are high and a big concern</a:t>
            </a:r>
          </a:p>
          <a:p>
            <a:r>
              <a:rPr lang="en-US" sz="2200"/>
              <a:t>Mild concern through to not using the heat pump at all</a:t>
            </a:r>
          </a:p>
          <a:p>
            <a:r>
              <a:rPr lang="en-US" sz="2200"/>
              <a:t>No support with choosing tariffs and providers</a:t>
            </a:r>
          </a:p>
        </p:txBody>
      </p:sp>
      <p:pic>
        <p:nvPicPr>
          <p:cNvPr id="5" name="Content Placeholder 4">
            <a:extLst>
              <a:ext uri="{FF2B5EF4-FFF2-40B4-BE49-F238E27FC236}">
                <a16:creationId xmlns:a16="http://schemas.microsoft.com/office/drawing/2014/main" id="{3D9DB748-33FC-309C-672B-08E733270F58}"/>
              </a:ext>
            </a:extLst>
          </p:cNvPr>
          <p:cNvPicPr>
            <a:picLocks noGrp="1" noChangeAspect="1"/>
          </p:cNvPicPr>
          <p:nvPr>
            <p:ph sz="half" idx="2"/>
          </p:nvPr>
        </p:nvPicPr>
        <p:blipFill>
          <a:blip r:embed="rId3"/>
          <a:stretch>
            <a:fillRect/>
          </a:stretch>
        </p:blipFill>
        <p:spPr>
          <a:xfrm>
            <a:off x="6099048" y="998802"/>
            <a:ext cx="5458968" cy="4860396"/>
          </a:xfrm>
          <a:prstGeom prst="rect">
            <a:avLst/>
          </a:prstGeom>
        </p:spPr>
      </p:pic>
    </p:spTree>
    <p:extLst>
      <p:ext uri="{BB962C8B-B14F-4D97-AF65-F5344CB8AC3E}">
        <p14:creationId xmlns:p14="http://schemas.microsoft.com/office/powerpoint/2010/main" val="2294563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F7DFEB-D4EE-364E-30EF-49B8D90E5D4D}"/>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E980EF-DFEF-5684-F0A3-BFC85C045ADE}"/>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4200" kern="1200">
                <a:solidFill>
                  <a:schemeClr val="tx1"/>
                </a:solidFill>
                <a:latin typeface="+mj-lt"/>
                <a:ea typeface="+mj-ea"/>
                <a:cs typeface="+mj-cs"/>
              </a:rPr>
              <a:t>Experiences of social housing residents</a:t>
            </a:r>
          </a:p>
        </p:txBody>
      </p:sp>
      <p:sp>
        <p:nvSpPr>
          <p:cNvPr id="15"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7F75E7-7100-857B-5EC8-0CB6FFF48000}"/>
              </a:ext>
            </a:extLst>
          </p:cNvPr>
          <p:cNvSpPr>
            <a:spLocks noGrp="1"/>
          </p:cNvSpPr>
          <p:nvPr>
            <p:ph sz="half" idx="1"/>
          </p:nvPr>
        </p:nvSpPr>
        <p:spPr>
          <a:xfrm>
            <a:off x="630936" y="2660904"/>
            <a:ext cx="4818888" cy="3547872"/>
          </a:xfrm>
        </p:spPr>
        <p:txBody>
          <a:bodyPr vert="horz" lIns="91440" tIns="45720" rIns="91440" bIns="45720" rtlCol="0" anchor="t">
            <a:normAutofit/>
          </a:bodyPr>
          <a:lstStyle/>
          <a:p>
            <a:pPr marL="0"/>
            <a:r>
              <a:rPr lang="en-US" sz="2200" dirty="0"/>
              <a:t>Handover is poor</a:t>
            </a:r>
          </a:p>
          <a:p>
            <a:r>
              <a:rPr lang="en-US" sz="2200" dirty="0"/>
              <a:t>No explanation of how to best use the heat pump</a:t>
            </a:r>
          </a:p>
          <a:p>
            <a:r>
              <a:rPr lang="en-US" sz="2200" dirty="0"/>
              <a:t>"Don't touch it" instructions</a:t>
            </a:r>
          </a:p>
        </p:txBody>
      </p:sp>
      <p:pic>
        <p:nvPicPr>
          <p:cNvPr id="8" name="Content Placeholder 7">
            <a:extLst>
              <a:ext uri="{FF2B5EF4-FFF2-40B4-BE49-F238E27FC236}">
                <a16:creationId xmlns:a16="http://schemas.microsoft.com/office/drawing/2014/main" id="{BF7DD651-7AB2-0AE6-9211-239B4E5E0502}"/>
              </a:ext>
            </a:extLst>
          </p:cNvP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099048" y="1020231"/>
            <a:ext cx="5458968" cy="4817537"/>
          </a:xfrm>
          <a:prstGeom prst="rect">
            <a:avLst/>
          </a:prstGeom>
        </p:spPr>
      </p:pic>
    </p:spTree>
    <p:extLst>
      <p:ext uri="{BB962C8B-B14F-4D97-AF65-F5344CB8AC3E}">
        <p14:creationId xmlns:p14="http://schemas.microsoft.com/office/powerpoint/2010/main" val="388513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922576-4531-F86E-966D-0779F01D791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E41F465-7ACC-081E-7946-9914C4D9AA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5937" y="914400"/>
            <a:ext cx="7443925" cy="4968819"/>
          </a:xfrm>
          <a:prstGeom prst="rect">
            <a:avLst/>
          </a:prstGeom>
        </p:spPr>
      </p:pic>
    </p:spTree>
    <p:extLst>
      <p:ext uri="{BB962C8B-B14F-4D97-AF65-F5344CB8AC3E}">
        <p14:creationId xmlns:p14="http://schemas.microsoft.com/office/powerpoint/2010/main" val="3282245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4D2F4F-34A5-8A97-CEF3-A85505090CE7}"/>
            </a:ext>
          </a:extLst>
        </p:cNvPr>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AD17C-8640-4326-7FF2-0E9105023A3D}"/>
              </a:ext>
            </a:extLst>
          </p:cNvPr>
          <p:cNvSpPr>
            <a:spLocks noGrp="1"/>
          </p:cNvSpPr>
          <p:nvPr>
            <p:ph type="title"/>
          </p:nvPr>
        </p:nvSpPr>
        <p:spPr>
          <a:xfrm>
            <a:off x="817518" y="283464"/>
            <a:ext cx="10617624" cy="1085534"/>
          </a:xfrm>
        </p:spPr>
        <p:txBody>
          <a:bodyPr vert="horz" lIns="91440" tIns="45720" rIns="91440" bIns="45720" rtlCol="0" anchor="ctr">
            <a:normAutofit/>
          </a:bodyPr>
          <a:lstStyle/>
          <a:p>
            <a:r>
              <a:rPr lang="en-GB" sz="4800"/>
              <a:t>What happens if we don't get it right... </a:t>
            </a:r>
            <a:endParaRPr lang="en-US" sz="4800"/>
          </a:p>
        </p:txBody>
      </p:sp>
      <p:sp>
        <p:nvSpPr>
          <p:cNvPr id="615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81C57774-6D60-F42B-2DDE-FBBBD50DABB1}"/>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8" name="Group 7">
            <a:extLst>
              <a:ext uri="{FF2B5EF4-FFF2-40B4-BE49-F238E27FC236}">
                <a16:creationId xmlns:a16="http://schemas.microsoft.com/office/drawing/2014/main" id="{22D951F9-6A4E-1DAE-A730-DFD29BDF83A2}"/>
              </a:ext>
            </a:extLst>
          </p:cNvPr>
          <p:cNvGrpSpPr/>
          <p:nvPr/>
        </p:nvGrpSpPr>
        <p:grpSpPr>
          <a:xfrm>
            <a:off x="2456831" y="2016525"/>
            <a:ext cx="7032609" cy="4693920"/>
            <a:chOff x="1552590" y="922966"/>
            <a:chExt cx="8731637" cy="5935034"/>
          </a:xfrm>
        </p:grpSpPr>
        <p:pic>
          <p:nvPicPr>
            <p:cNvPr id="9" name="Picture 8">
              <a:extLst>
                <a:ext uri="{FF2B5EF4-FFF2-40B4-BE49-F238E27FC236}">
                  <a16:creationId xmlns:a16="http://schemas.microsoft.com/office/drawing/2014/main" id="{177AD57A-6EF7-CF02-72EC-B29AE2106D6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2590" y="922966"/>
              <a:ext cx="8731637" cy="5935034"/>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5F0266D5-44EB-2F6C-39DA-CF635F38190D}"/>
                    </a:ext>
                  </a:extLst>
                </p14:cNvPr>
                <p14:cNvContentPartPr/>
                <p14:nvPr/>
              </p14:nvContentPartPr>
              <p14:xfrm>
                <a:off x="2878507" y="5971413"/>
                <a:ext cx="651600" cy="31320"/>
              </p14:xfrm>
            </p:contentPart>
          </mc:Choice>
          <mc:Fallback xmlns="">
            <p:pic>
              <p:nvPicPr>
                <p:cNvPr id="10" name="Ink 9">
                  <a:extLst>
                    <a:ext uri="{FF2B5EF4-FFF2-40B4-BE49-F238E27FC236}">
                      <a16:creationId xmlns:a16="http://schemas.microsoft.com/office/drawing/2014/main" id="{5F0266D5-44EB-2F6C-39DA-CF635F38190D}"/>
                    </a:ext>
                  </a:extLst>
                </p:cNvPr>
                <p:cNvPicPr/>
                <p:nvPr/>
              </p:nvPicPr>
              <p:blipFill>
                <a:blip r:embed="rId5"/>
                <a:stretch>
                  <a:fillRect/>
                </a:stretch>
              </p:blipFill>
              <p:spPr>
                <a:xfrm>
                  <a:off x="2867342" y="5960065"/>
                  <a:ext cx="673484" cy="53562"/>
                </a:xfrm>
                <a:prstGeom prst="rect">
                  <a:avLst/>
                </a:prstGeom>
              </p:spPr>
            </p:pic>
          </mc:Fallback>
        </mc:AlternateContent>
        <p:sp>
          <p:nvSpPr>
            <p:cNvPr id="12" name="TextBox 11">
              <a:extLst>
                <a:ext uri="{FF2B5EF4-FFF2-40B4-BE49-F238E27FC236}">
                  <a16:creationId xmlns:a16="http://schemas.microsoft.com/office/drawing/2014/main" id="{15963D4C-B013-8443-EE38-5EC21347FDEC}"/>
                </a:ext>
              </a:extLst>
            </p:cNvPr>
            <p:cNvSpPr txBox="1"/>
            <p:nvPr/>
          </p:nvSpPr>
          <p:spPr>
            <a:xfrm>
              <a:off x="3530106" y="5818067"/>
              <a:ext cx="2565893" cy="430887"/>
            </a:xfrm>
            <a:prstGeom prst="rect">
              <a:avLst/>
            </a:prstGeom>
            <a:noFill/>
          </p:spPr>
          <p:txBody>
            <a:bodyPr wrap="square" rtlCol="0">
              <a:spAutoFit/>
            </a:bodyPr>
            <a:lstStyle/>
            <a:p>
              <a:r>
                <a:rPr lang="en-GB" sz="2200"/>
                <a:t>Heat Pump Fail</a:t>
              </a:r>
            </a:p>
          </p:txBody>
        </p:sp>
      </p:grpSp>
    </p:spTree>
    <p:extLst>
      <p:ext uri="{BB962C8B-B14F-4D97-AF65-F5344CB8AC3E}">
        <p14:creationId xmlns:p14="http://schemas.microsoft.com/office/powerpoint/2010/main" val="3056441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016768-5AB3-6E35-1692-F1B5736458D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46DE302-3909-F20B-F375-6AA54ADC7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8BB4C3B7-D72C-1632-9E1F-B0687C3D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69478C2-9923-D678-FC54-F9AFC64A9F35}"/>
              </a:ext>
            </a:extLst>
          </p:cNvPr>
          <p:cNvGrpSpPr/>
          <p:nvPr/>
        </p:nvGrpSpPr>
        <p:grpSpPr>
          <a:xfrm>
            <a:off x="3099407" y="720953"/>
            <a:ext cx="5509234" cy="5416094"/>
            <a:chOff x="2930430" y="319465"/>
            <a:chExt cx="7030693" cy="7017366"/>
          </a:xfrm>
        </p:grpSpPr>
        <p:pic>
          <p:nvPicPr>
            <p:cNvPr id="4" name="Picture 3">
              <a:extLst>
                <a:ext uri="{FF2B5EF4-FFF2-40B4-BE49-F238E27FC236}">
                  <a16:creationId xmlns:a16="http://schemas.microsoft.com/office/drawing/2014/main" id="{BBFB8525-161A-A904-420E-EB78F19ED64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930430" y="319465"/>
              <a:ext cx="7030693" cy="7017366"/>
            </a:xfrm>
            <a:prstGeom prst="rect">
              <a:avLst/>
            </a:prstGeom>
          </p:spPr>
        </p:pic>
        <p:sp>
          <p:nvSpPr>
            <p:cNvPr id="5" name="Rectangle 4">
              <a:extLst>
                <a:ext uri="{FF2B5EF4-FFF2-40B4-BE49-F238E27FC236}">
                  <a16:creationId xmlns:a16="http://schemas.microsoft.com/office/drawing/2014/main" id="{9337C294-4CC6-9DAF-502E-F2F7BE168CDD}"/>
                </a:ext>
              </a:extLst>
            </p:cNvPr>
            <p:cNvSpPr/>
            <p:nvPr/>
          </p:nvSpPr>
          <p:spPr>
            <a:xfrm>
              <a:off x="5431172" y="1161396"/>
              <a:ext cx="481780" cy="5968453"/>
            </a:xfrm>
            <a:prstGeom prst="rect">
              <a:avLst/>
            </a:prstGeom>
            <a:noFill/>
            <a:ln>
              <a:solidFill>
                <a:srgbClr val="FF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highlight>
                  <a:srgbClr val="FF0000"/>
                </a:highlight>
              </a:endParaRPr>
            </a:p>
          </p:txBody>
        </p:sp>
      </p:grpSp>
      <p:pic>
        <p:nvPicPr>
          <p:cNvPr id="6" name="Picture 5">
            <a:extLst>
              <a:ext uri="{FF2B5EF4-FFF2-40B4-BE49-F238E27FC236}">
                <a16:creationId xmlns:a16="http://schemas.microsoft.com/office/drawing/2014/main" id="{11B2201D-FFA1-7D44-EC77-5C3478F2B4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3928" y="252745"/>
            <a:ext cx="10787448" cy="793115"/>
          </a:xfrm>
          <a:prstGeom prst="rect">
            <a:avLst/>
          </a:prstGeom>
        </p:spPr>
      </p:pic>
      <p:pic>
        <p:nvPicPr>
          <p:cNvPr id="7" name="Picture 6">
            <a:extLst>
              <a:ext uri="{FF2B5EF4-FFF2-40B4-BE49-F238E27FC236}">
                <a16:creationId xmlns:a16="http://schemas.microsoft.com/office/drawing/2014/main" id="{96968C23-2B8C-4E16-F8E8-F0902475EFA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12428" y="1916130"/>
            <a:ext cx="10141372" cy="3571103"/>
          </a:xfrm>
          <a:prstGeom prst="rect">
            <a:avLst/>
          </a:prstGeom>
        </p:spPr>
      </p:pic>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5DBF64BC-29D7-6377-B505-DE6CB3EEB32D}"/>
                  </a:ext>
                </a:extLst>
              </p14:cNvPr>
              <p14:cNvContentPartPr/>
              <p14:nvPr/>
            </p14:nvContentPartPr>
            <p14:xfrm>
              <a:off x="7300480" y="3861000"/>
              <a:ext cx="1200960" cy="876960"/>
            </p14:xfrm>
          </p:contentPart>
        </mc:Choice>
        <mc:Fallback xmlns="">
          <p:pic>
            <p:nvPicPr>
              <p:cNvPr id="9" name="Ink 8">
                <a:extLst>
                  <a:ext uri="{FF2B5EF4-FFF2-40B4-BE49-F238E27FC236}">
                    <a16:creationId xmlns:a16="http://schemas.microsoft.com/office/drawing/2014/main" id="{5DBF64BC-29D7-6377-B505-DE6CB3EEB32D}"/>
                  </a:ext>
                </a:extLst>
              </p:cNvPr>
              <p:cNvPicPr/>
              <p:nvPr/>
            </p:nvPicPr>
            <p:blipFill>
              <a:blip r:embed="rId7"/>
              <a:stretch>
                <a:fillRect/>
              </a:stretch>
            </p:blipFill>
            <p:spPr>
              <a:xfrm>
                <a:off x="7237461" y="3798000"/>
                <a:ext cx="1326638" cy="1002600"/>
              </a:xfrm>
              <a:prstGeom prst="rect">
                <a:avLst/>
              </a:prstGeom>
            </p:spPr>
          </p:pic>
        </mc:Fallback>
      </mc:AlternateContent>
    </p:spTree>
    <p:extLst>
      <p:ext uri="{BB962C8B-B14F-4D97-AF65-F5344CB8AC3E}">
        <p14:creationId xmlns:p14="http://schemas.microsoft.com/office/powerpoint/2010/main" val="92040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FA8490B-D2AE-FA42-B3EF-82D1611251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6131" y="786784"/>
            <a:ext cx="8844237" cy="5284431"/>
          </a:xfrm>
          <a:prstGeom prst="rect">
            <a:avLst/>
          </a:prstGeom>
        </p:spPr>
      </p:pic>
    </p:spTree>
    <p:extLst>
      <p:ext uri="{BB962C8B-B14F-4D97-AF65-F5344CB8AC3E}">
        <p14:creationId xmlns:p14="http://schemas.microsoft.com/office/powerpoint/2010/main" val="1416603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52764E8-A40C-0F08-8776-842FC596010F}"/>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80189" y="914400"/>
            <a:ext cx="9555422" cy="4968819"/>
          </a:xfrm>
          <a:prstGeom prst="rect">
            <a:avLst/>
          </a:prstGeom>
        </p:spPr>
      </p:pic>
    </p:spTree>
    <p:extLst>
      <p:ext uri="{BB962C8B-B14F-4D97-AF65-F5344CB8AC3E}">
        <p14:creationId xmlns:p14="http://schemas.microsoft.com/office/powerpoint/2010/main" val="2690860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0DB1A-6648-A7D5-662A-224CEB2E0E8A}"/>
              </a:ext>
            </a:extLst>
          </p:cNvPr>
          <p:cNvSpPr>
            <a:spLocks noGrp="1"/>
          </p:cNvSpPr>
          <p:nvPr>
            <p:ph type="title"/>
          </p:nvPr>
        </p:nvSpPr>
        <p:spPr>
          <a:xfrm>
            <a:off x="838200" y="365125"/>
            <a:ext cx="10515600" cy="1325563"/>
          </a:xfrm>
        </p:spPr>
        <p:txBody>
          <a:bodyPr>
            <a:normAutofit/>
          </a:bodyPr>
          <a:lstStyle/>
          <a:p>
            <a:r>
              <a:rPr lang="en-GB" sz="5400"/>
              <a:t>Myth busters</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732E48-D871-55EA-16D3-EED4CAB9F8B8}"/>
              </a:ext>
            </a:extLst>
          </p:cNvPr>
          <p:cNvSpPr>
            <a:spLocks noGrp="1"/>
          </p:cNvSpPr>
          <p:nvPr>
            <p:ph idx="1"/>
          </p:nvPr>
        </p:nvSpPr>
        <p:spPr>
          <a:xfrm>
            <a:off x="838200" y="1929384"/>
            <a:ext cx="9037320" cy="4056888"/>
          </a:xfrm>
        </p:spPr>
        <p:txBody>
          <a:bodyPr vert="horz" lIns="91440" tIns="45720" rIns="91440" bIns="45720" rtlCol="0">
            <a:noAutofit/>
          </a:bodyPr>
          <a:lstStyle/>
          <a:p>
            <a:r>
              <a:rPr lang="en-GB" dirty="0"/>
              <a:t>Heat pumps work in nearly all buildings, laws of thermodynamics</a:t>
            </a:r>
            <a:endParaRPr lang="en-US" dirty="0"/>
          </a:p>
          <a:p>
            <a:r>
              <a:rPr lang="en-GB" dirty="0"/>
              <a:t>There is no magic bullet to make people want heat pumps more</a:t>
            </a:r>
          </a:p>
          <a:p>
            <a:r>
              <a:rPr lang="en-GB" dirty="0"/>
              <a:t>They are loud, same as a fridge (have you listened to a gas boil flue?!)</a:t>
            </a:r>
          </a:p>
          <a:p>
            <a:pPr marL="0" indent="0">
              <a:buNone/>
            </a:pPr>
            <a:endParaRPr lang="en-GB" dirty="0"/>
          </a:p>
          <a:p>
            <a:pPr marL="0" indent="0">
              <a:buNone/>
            </a:pPr>
            <a:r>
              <a:rPr lang="en-GB" dirty="0">
                <a:ea typeface="+mn-lt"/>
                <a:cs typeface="+mn-lt"/>
                <a:hlinkClick r:id="rId3"/>
              </a:rPr>
              <a:t>Heat pump fact check - Energy Saving Trust</a:t>
            </a:r>
            <a:endParaRPr lang="en-GB" dirty="0">
              <a:ea typeface="+mn-lt"/>
              <a:cs typeface="+mn-lt"/>
            </a:endParaRPr>
          </a:p>
        </p:txBody>
      </p:sp>
    </p:spTree>
    <p:extLst>
      <p:ext uri="{BB962C8B-B14F-4D97-AF65-F5344CB8AC3E}">
        <p14:creationId xmlns:p14="http://schemas.microsoft.com/office/powerpoint/2010/main" val="1304577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15C788D-1DF7-781C-8F87-29B86A044031}"/>
              </a:ext>
            </a:extLst>
          </p:cNvPr>
          <p:cNvSpPr txBox="1"/>
          <p:nvPr/>
        </p:nvSpPr>
        <p:spPr>
          <a:xfrm>
            <a:off x="630936" y="2807208"/>
            <a:ext cx="3429000" cy="3410712"/>
          </a:xfrm>
          <a:prstGeom prst="rect">
            <a:avLst/>
          </a:prstGeom>
        </p:spPr>
        <p:txBody>
          <a:bodyPr vert="horz" lIns="91440" tIns="45720" rIns="91440" bIns="45720" rtlCol="0" anchor="t">
            <a:normAutofit/>
          </a:bodyPr>
          <a:lstStyle/>
          <a:p>
            <a:pPr>
              <a:lnSpc>
                <a:spcPct val="90000"/>
              </a:lnSpc>
              <a:spcAft>
                <a:spcPts val="600"/>
              </a:spcAft>
            </a:pPr>
            <a:r>
              <a:rPr lang="en-US" sz="4000" b="1"/>
              <a:t>Fear not </a:t>
            </a:r>
          </a:p>
          <a:p>
            <a:pPr>
              <a:lnSpc>
                <a:spcPct val="90000"/>
              </a:lnSpc>
              <a:spcAft>
                <a:spcPts val="600"/>
              </a:spcAft>
            </a:pPr>
            <a:r>
              <a:rPr lang="en-US" sz="4000" b="1"/>
              <a:t>there is hope!</a:t>
            </a:r>
          </a:p>
        </p:txBody>
      </p:sp>
      <p:pic>
        <p:nvPicPr>
          <p:cNvPr id="10" name="Picture 9">
            <a:extLst>
              <a:ext uri="{FF2B5EF4-FFF2-40B4-BE49-F238E27FC236}">
                <a16:creationId xmlns:a16="http://schemas.microsoft.com/office/drawing/2014/main" id="{F113CF9C-8A07-5C05-937D-A4751CE22E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5957" y="993977"/>
            <a:ext cx="7692217" cy="5134555"/>
          </a:xfrm>
          <a:prstGeom prst="rect">
            <a:avLst/>
          </a:prstGeom>
        </p:spPr>
      </p:pic>
    </p:spTree>
    <p:extLst>
      <p:ext uri="{BB962C8B-B14F-4D97-AF65-F5344CB8AC3E}">
        <p14:creationId xmlns:p14="http://schemas.microsoft.com/office/powerpoint/2010/main" val="3012788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62A008-92CD-60C9-5CF0-4FD3AC088BB9}"/>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Questions</a:t>
            </a:r>
          </a:p>
        </p:txBody>
      </p:sp>
      <p:sp>
        <p:nvSpPr>
          <p:cNvPr id="17"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11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42333A-8A90-C926-5057-5D6D572B0483}"/>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4F350F-2D0D-5BE0-E1BD-7055D8EB5D35}"/>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lvl="0" algn="ctr" fontAlgn="base">
              <a:spcAft>
                <a:spcPct val="0"/>
              </a:spcAft>
            </a:pPr>
            <a:r>
              <a:rPr lang="en-US" sz="3600" b="1"/>
              <a:t>Stages of installation: learning and recommendations</a:t>
            </a:r>
            <a:br>
              <a:rPr lang="en-US" sz="3600" b="1"/>
            </a:br>
            <a:endParaRPr lang="en-US" sz="3600" b="1"/>
          </a:p>
        </p:txBody>
      </p:sp>
      <p:sp>
        <p:nvSpPr>
          <p:cNvPr id="21"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ECCD9B4-212E-B8D4-7040-1764BAA941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38750" y="4065372"/>
            <a:ext cx="3659205" cy="2442519"/>
          </a:xfrm>
          <a:prstGeom prst="rect">
            <a:avLst/>
          </a:prstGeom>
        </p:spPr>
      </p:pic>
      <p:sp>
        <p:nvSpPr>
          <p:cNvPr id="3" name="Rectangle 1">
            <a:extLst>
              <a:ext uri="{FF2B5EF4-FFF2-40B4-BE49-F238E27FC236}">
                <a16:creationId xmlns:a16="http://schemas.microsoft.com/office/drawing/2014/main" id="{0208CFAF-57B6-35D5-ECA7-B7B9D06BDDE0}"/>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4" name="Group 13">
            <a:extLst>
              <a:ext uri="{FF2B5EF4-FFF2-40B4-BE49-F238E27FC236}">
                <a16:creationId xmlns:a16="http://schemas.microsoft.com/office/drawing/2014/main" id="{0C4351AE-CBC4-FE08-DA2A-6D9D334ECC85}"/>
              </a:ext>
            </a:extLst>
          </p:cNvPr>
          <p:cNvGrpSpPr/>
          <p:nvPr/>
        </p:nvGrpSpPr>
        <p:grpSpPr>
          <a:xfrm>
            <a:off x="1305756" y="2441915"/>
            <a:ext cx="7132994" cy="2546696"/>
            <a:chOff x="766279" y="1323735"/>
            <a:chExt cx="10737938" cy="2800793"/>
          </a:xfrm>
        </p:grpSpPr>
        <p:sp>
          <p:nvSpPr>
            <p:cNvPr id="10" name="TextBox 9">
              <a:extLst>
                <a:ext uri="{FF2B5EF4-FFF2-40B4-BE49-F238E27FC236}">
                  <a16:creationId xmlns:a16="http://schemas.microsoft.com/office/drawing/2014/main" id="{2A7D28D8-918E-E2CB-B8B1-0FA92DA6B676}"/>
                </a:ext>
              </a:extLst>
            </p:cNvPr>
            <p:cNvSpPr txBox="1"/>
            <p:nvPr/>
          </p:nvSpPr>
          <p:spPr>
            <a:xfrm>
              <a:off x="766279" y="1323735"/>
              <a:ext cx="8407216" cy="2487230"/>
            </a:xfrm>
            <a:prstGeom prst="rect">
              <a:avLst/>
            </a:prstGeom>
            <a:noFill/>
          </p:spPr>
          <p:txBody>
            <a:bodyPr wrap="square">
              <a:spAutoFit/>
            </a:bodyPr>
            <a:lstStyle/>
            <a:p>
              <a:pPr defTabSz="475488">
                <a:lnSpc>
                  <a:spcPct val="150000"/>
                </a:lnSpc>
                <a:spcAft>
                  <a:spcPts val="600"/>
                </a:spcAft>
              </a:pPr>
              <a:endParaRPr lang="en-GB" sz="1664" kern="1200">
                <a:solidFill>
                  <a:srgbClr val="FF0000"/>
                </a:solidFill>
                <a:latin typeface="Aptos Display" panose="020B0004020202020204" pitchFamily="34" charset="0"/>
                <a:ea typeface="+mn-ea"/>
                <a:cs typeface="+mn-cs"/>
              </a:endParaRPr>
            </a:p>
            <a:p>
              <a:pPr defTabSz="475488">
                <a:spcAft>
                  <a:spcPts val="600"/>
                </a:spcAft>
              </a:pPr>
              <a:r>
                <a:rPr lang="en-GB" sz="2400" kern="1200">
                  <a:latin typeface="Aptos Display" panose="020B0004020202020204" pitchFamily="34" charset="0"/>
                  <a:ea typeface="+mn-ea"/>
                  <a:cs typeface="+mn-cs"/>
                </a:rPr>
                <a:t>Pre-Installation</a:t>
              </a:r>
            </a:p>
            <a:p>
              <a:pPr defTabSz="475488">
                <a:spcAft>
                  <a:spcPts val="600"/>
                </a:spcAft>
              </a:pPr>
              <a:r>
                <a:rPr lang="en-GB" sz="2400" kern="1200">
                  <a:latin typeface="Aptos Display" panose="020B0004020202020204" pitchFamily="34" charset="0"/>
                  <a:ea typeface="+mn-ea"/>
                  <a:cs typeface="+mn-cs"/>
                </a:rPr>
                <a:t>Design</a:t>
              </a:r>
            </a:p>
            <a:p>
              <a:pPr defTabSz="475488">
                <a:spcAft>
                  <a:spcPts val="600"/>
                </a:spcAft>
              </a:pPr>
              <a:r>
                <a:rPr lang="en-GB" sz="2400" kern="1200">
                  <a:latin typeface="Aptos Display" panose="020B0004020202020204" pitchFamily="34" charset="0"/>
                  <a:ea typeface="+mn-ea"/>
                  <a:cs typeface="+mn-cs"/>
                </a:rPr>
                <a:t>Installation</a:t>
              </a:r>
            </a:p>
            <a:p>
              <a:pPr defTabSz="475488">
                <a:spcAft>
                  <a:spcPts val="600"/>
                </a:spcAft>
              </a:pPr>
              <a:r>
                <a:rPr lang="en-GB" sz="2400" kern="1200">
                  <a:latin typeface="Aptos Display" panose="020B0004020202020204" pitchFamily="34" charset="0"/>
                  <a:ea typeface="+mn-ea"/>
                  <a:cs typeface="+mn-cs"/>
                </a:rPr>
                <a:t>Post-Installation</a:t>
              </a:r>
              <a:endParaRPr lang="en-GB" sz="2400">
                <a:latin typeface="Aptos Display" panose="020B0004020202020204" pitchFamily="34" charset="0"/>
              </a:endParaRPr>
            </a:p>
          </p:txBody>
        </p:sp>
        <p:grpSp>
          <p:nvGrpSpPr>
            <p:cNvPr id="11" name="Group 10">
              <a:extLst>
                <a:ext uri="{FF2B5EF4-FFF2-40B4-BE49-F238E27FC236}">
                  <a16:creationId xmlns:a16="http://schemas.microsoft.com/office/drawing/2014/main" id="{F3B24E26-8725-CBD6-BBB3-E2F956F0809F}"/>
                </a:ext>
              </a:extLst>
            </p:cNvPr>
            <p:cNvGrpSpPr/>
            <p:nvPr/>
          </p:nvGrpSpPr>
          <p:grpSpPr>
            <a:xfrm>
              <a:off x="3677054" y="1614791"/>
              <a:ext cx="7827163" cy="2509737"/>
              <a:chOff x="3677054" y="1614791"/>
              <a:chExt cx="7827163" cy="2509737"/>
            </a:xfrm>
          </p:grpSpPr>
          <p:sp>
            <p:nvSpPr>
              <p:cNvPr id="6" name="TextBox 5">
                <a:extLst>
                  <a:ext uri="{FF2B5EF4-FFF2-40B4-BE49-F238E27FC236}">
                    <a16:creationId xmlns:a16="http://schemas.microsoft.com/office/drawing/2014/main" id="{084611CA-502D-3C28-0CD5-67B721E8654B}"/>
                  </a:ext>
                </a:extLst>
              </p:cNvPr>
              <p:cNvSpPr txBox="1"/>
              <p:nvPr/>
            </p:nvSpPr>
            <p:spPr>
              <a:xfrm>
                <a:off x="6154003" y="1614791"/>
                <a:ext cx="5350214" cy="2166305"/>
              </a:xfrm>
              <a:prstGeom prst="rect">
                <a:avLst/>
              </a:prstGeom>
              <a:noFill/>
            </p:spPr>
            <p:txBody>
              <a:bodyPr wrap="square" rtlCol="0">
                <a:spAutoFit/>
              </a:bodyPr>
              <a:lstStyle/>
              <a:p>
                <a:pPr marL="237744" indent="-237744" defTabSz="475488">
                  <a:spcAft>
                    <a:spcPts val="600"/>
                  </a:spcAft>
                  <a:buFont typeface="Arial" panose="020B0604020202020204" pitchFamily="34" charset="0"/>
                  <a:buChar char="•"/>
                </a:pPr>
                <a:r>
                  <a:rPr lang="en-GB" sz="2800" kern="1200">
                    <a:solidFill>
                      <a:schemeClr val="tx1"/>
                    </a:solidFill>
                    <a:latin typeface="+mn-lt"/>
                    <a:ea typeface="+mn-ea"/>
                    <a:cs typeface="+mn-cs"/>
                  </a:rPr>
                  <a:t>What we learned</a:t>
                </a:r>
              </a:p>
              <a:p>
                <a:pPr marL="237744" indent="-237744" defTabSz="475488">
                  <a:spcAft>
                    <a:spcPts val="600"/>
                  </a:spcAft>
                  <a:buFont typeface="Arial" panose="020B0604020202020204" pitchFamily="34" charset="0"/>
                  <a:buChar char="•"/>
                </a:pPr>
                <a:r>
                  <a:rPr lang="en-GB" sz="2800" kern="1200">
                    <a:solidFill>
                      <a:schemeClr val="tx1"/>
                    </a:solidFill>
                    <a:latin typeface="+mn-lt"/>
                    <a:ea typeface="+mn-ea"/>
                    <a:cs typeface="+mn-cs"/>
                  </a:rPr>
                  <a:t>Recommended Actions</a:t>
                </a:r>
              </a:p>
              <a:p>
                <a:pPr marL="237744" indent="-237744" defTabSz="475488">
                  <a:spcAft>
                    <a:spcPts val="600"/>
                  </a:spcAft>
                  <a:buFont typeface="Arial" panose="020B0604020202020204" pitchFamily="34" charset="0"/>
                  <a:buChar char="•"/>
                </a:pPr>
                <a:r>
                  <a:rPr lang="en-GB" sz="2800" kern="1200">
                    <a:solidFill>
                      <a:schemeClr val="tx1"/>
                    </a:solidFill>
                    <a:latin typeface="+mn-lt"/>
                    <a:ea typeface="+mn-ea"/>
                    <a:cs typeface="+mn-cs"/>
                  </a:rPr>
                  <a:t>Key Takeaways </a:t>
                </a:r>
                <a:endParaRPr lang="en-GB" sz="2800"/>
              </a:p>
            </p:txBody>
          </p:sp>
          <p:sp>
            <p:nvSpPr>
              <p:cNvPr id="8" name="Right Brace 7">
                <a:extLst>
                  <a:ext uri="{FF2B5EF4-FFF2-40B4-BE49-F238E27FC236}">
                    <a16:creationId xmlns:a16="http://schemas.microsoft.com/office/drawing/2014/main" id="{456AC052-B419-AA87-1F5C-B5CCBB345416}"/>
                  </a:ext>
                </a:extLst>
              </p:cNvPr>
              <p:cNvSpPr/>
              <p:nvPr/>
            </p:nvSpPr>
            <p:spPr>
              <a:xfrm>
                <a:off x="3677054" y="1614791"/>
                <a:ext cx="2315183" cy="2509737"/>
              </a:xfrm>
              <a:prstGeom prst="rightBrace">
                <a:avLst/>
              </a:prstGeom>
              <a:ln w="571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spTree>
    <p:extLst>
      <p:ext uri="{BB962C8B-B14F-4D97-AF65-F5344CB8AC3E}">
        <p14:creationId xmlns:p14="http://schemas.microsoft.com/office/powerpoint/2010/main" val="1658858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0CA834-9628-CD56-6D2C-4185657FE8C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5A5263-9E10-D40D-7ABC-3B265ACAAEB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Pre-installation</a:t>
            </a:r>
            <a:br>
              <a:rPr lang="en-US" sz="6600" kern="1200">
                <a:solidFill>
                  <a:schemeClr val="tx1"/>
                </a:solidFill>
                <a:latin typeface="+mj-lt"/>
                <a:ea typeface="+mj-ea"/>
                <a:cs typeface="+mj-cs"/>
              </a:rPr>
            </a:br>
            <a:endParaRPr lang="en-US" sz="6600" kern="1200">
              <a:solidFill>
                <a:schemeClr val="tx1"/>
              </a:solidFill>
              <a:latin typeface="+mj-lt"/>
              <a:ea typeface="+mj-ea"/>
              <a:cs typeface="+mj-cs"/>
            </a:endParaRPr>
          </a:p>
        </p:txBody>
      </p:sp>
      <p:sp>
        <p:nvSpPr>
          <p:cNvPr id="14"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50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1DB5BE-5D21-B19E-B34E-675FFE633684}"/>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9A34F49-B08D-7C9A-52FE-0EABD1BFB0EE}"/>
              </a:ext>
            </a:extLst>
          </p:cNvPr>
          <p:cNvSpPr>
            <a:spLocks noGrp="1"/>
          </p:cNvSpPr>
          <p:nvPr>
            <p:ph type="title"/>
          </p:nvPr>
        </p:nvSpPr>
        <p:spPr>
          <a:xfrm>
            <a:off x="838200" y="365125"/>
            <a:ext cx="10515600" cy="1325563"/>
          </a:xfrm>
        </p:spPr>
        <p:txBody>
          <a:bodyPr>
            <a:normAutofit/>
          </a:bodyPr>
          <a:lstStyle/>
          <a:p>
            <a:r>
              <a:rPr lang="en-GB" sz="5400"/>
              <a:t>Pre installation: What we learned </a:t>
            </a:r>
          </a:p>
        </p:txBody>
      </p:sp>
      <p:sp>
        <p:nvSpPr>
          <p:cNvPr id="2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FA6F5F61-BA52-0204-370E-484CAF030341}"/>
              </a:ext>
            </a:extLst>
          </p:cNvPr>
          <p:cNvSpPr>
            <a:spLocks noGrp="1"/>
          </p:cNvSpPr>
          <p:nvPr>
            <p:ph idx="1"/>
          </p:nvPr>
        </p:nvSpPr>
        <p:spPr>
          <a:xfrm>
            <a:off x="838200" y="2145877"/>
            <a:ext cx="9022492" cy="3340523"/>
          </a:xfrm>
        </p:spPr>
        <p:txBody>
          <a:bodyPr vert="horz" lIns="91440" tIns="45720" rIns="91440" bIns="45720" rtlCol="0">
            <a:normAutofit/>
          </a:bodyPr>
          <a:lstStyle/>
          <a:p>
            <a:pPr fontAlgn="base">
              <a:spcAft>
                <a:spcPts val="600"/>
              </a:spcAft>
            </a:pPr>
            <a:r>
              <a:rPr lang="en-GB" dirty="0"/>
              <a:t>Lack of skills in heat pumps </a:t>
            </a:r>
            <a:r>
              <a:rPr lang="en-US" dirty="0"/>
              <a:t>​amongst delivery teams</a:t>
            </a:r>
          </a:p>
          <a:p>
            <a:pPr fontAlgn="base">
              <a:spcAft>
                <a:spcPts val="600"/>
              </a:spcAft>
            </a:pPr>
            <a:r>
              <a:rPr lang="en-GB" dirty="0"/>
              <a:t>No detailed specification for retrofit or new builds</a:t>
            </a:r>
            <a:r>
              <a:rPr lang="en-US" dirty="0"/>
              <a:t>​</a:t>
            </a:r>
          </a:p>
          <a:p>
            <a:pPr fontAlgn="base">
              <a:spcAft>
                <a:spcPts val="600"/>
              </a:spcAft>
            </a:pPr>
            <a:r>
              <a:rPr lang="en-GB" dirty="0"/>
              <a:t>Disparate approaches across different teams </a:t>
            </a:r>
            <a:r>
              <a:rPr lang="en-US" dirty="0"/>
              <a:t>​</a:t>
            </a:r>
          </a:p>
          <a:p>
            <a:pPr fontAlgn="base">
              <a:spcAft>
                <a:spcPts val="600"/>
              </a:spcAft>
            </a:pPr>
            <a:r>
              <a:rPr lang="en-GB" dirty="0"/>
              <a:t>Lack of tools used to help the management of projects</a:t>
            </a:r>
          </a:p>
          <a:p>
            <a:pPr fontAlgn="base">
              <a:spcAft>
                <a:spcPts val="600"/>
              </a:spcAft>
            </a:pPr>
            <a:r>
              <a:rPr lang="en-GB" dirty="0"/>
              <a:t>MCS/ Trustmark heavy reliance for quality assurance</a:t>
            </a:r>
            <a:endParaRPr lang="en-US" dirty="0"/>
          </a:p>
          <a:p>
            <a:pPr marL="0" indent="0">
              <a:buNone/>
            </a:pPr>
            <a:endParaRPr lang="en-GB" dirty="0"/>
          </a:p>
        </p:txBody>
      </p:sp>
    </p:spTree>
    <p:extLst>
      <p:ext uri="{BB962C8B-B14F-4D97-AF65-F5344CB8AC3E}">
        <p14:creationId xmlns:p14="http://schemas.microsoft.com/office/powerpoint/2010/main" val="2751544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DD0B9F-3D44-05B5-2245-83EAEFA2BCA6}"/>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75D86D6-F1F6-93A8-26FD-5AC727D9DEA1}"/>
              </a:ext>
            </a:extLst>
          </p:cNvPr>
          <p:cNvSpPr>
            <a:spLocks noGrp="1"/>
          </p:cNvSpPr>
          <p:nvPr>
            <p:ph type="title"/>
          </p:nvPr>
        </p:nvSpPr>
        <p:spPr>
          <a:xfrm>
            <a:off x="838200" y="365125"/>
            <a:ext cx="10515600" cy="1325563"/>
          </a:xfrm>
        </p:spPr>
        <p:txBody>
          <a:bodyPr>
            <a:normAutofit/>
          </a:bodyPr>
          <a:lstStyle/>
          <a:p>
            <a:r>
              <a:rPr lang="en-GB" sz="5000"/>
              <a:t>Pre installation: Recommended Actions </a:t>
            </a:r>
          </a:p>
        </p:txBody>
      </p:sp>
      <p:sp>
        <p:nvSpPr>
          <p:cNvPr id="2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Content Placeholder 2">
            <a:extLst>
              <a:ext uri="{FF2B5EF4-FFF2-40B4-BE49-F238E27FC236}">
                <a16:creationId xmlns:a16="http://schemas.microsoft.com/office/drawing/2014/main" id="{807FF0AD-45A1-C8E2-D87F-44C8320A7549}"/>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en-GB" sz="2200" dirty="0"/>
              <a:t>Action 1. Establish the Organogram of Officers </a:t>
            </a:r>
            <a:endParaRPr lang="en-US" sz="2200" dirty="0"/>
          </a:p>
          <a:p>
            <a:pPr marL="0" lvl="0" indent="0">
              <a:buNone/>
            </a:pPr>
            <a:endParaRPr lang="en-GB" sz="2200" dirty="0"/>
          </a:p>
          <a:p>
            <a:pPr marL="0" indent="0">
              <a:buNone/>
            </a:pPr>
            <a:r>
              <a:rPr lang="en-GB" sz="2200" dirty="0"/>
              <a:t>Action 2. Understand current skills/ knowledge</a:t>
            </a:r>
          </a:p>
          <a:p>
            <a:pPr marL="0" indent="0">
              <a:buNone/>
            </a:pPr>
            <a:endParaRPr lang="en-GB" sz="2200" dirty="0"/>
          </a:p>
          <a:p>
            <a:pPr marL="0" indent="0">
              <a:buNone/>
            </a:pPr>
            <a:r>
              <a:rPr lang="en-GB" sz="2200" dirty="0"/>
              <a:t>Action 3. Set up a Heat Pump Working Group</a:t>
            </a:r>
          </a:p>
          <a:p>
            <a:pPr marL="0" lvl="0" indent="0">
              <a:buNone/>
            </a:pPr>
            <a:endParaRPr lang="en-GB" sz="2200" dirty="0"/>
          </a:p>
          <a:p>
            <a:pPr marL="0" indent="0">
              <a:buNone/>
            </a:pPr>
            <a:r>
              <a:rPr lang="en-GB" sz="2200" dirty="0"/>
              <a:t>Action 4. Undertake Heat pump training: technical non technical </a:t>
            </a:r>
          </a:p>
          <a:p>
            <a:pPr marL="0" lvl="0" indent="0">
              <a:buNone/>
            </a:pPr>
            <a:endParaRPr lang="en-GB" sz="2200" dirty="0"/>
          </a:p>
          <a:p>
            <a:pPr marL="0" indent="0">
              <a:buNone/>
            </a:pPr>
            <a:r>
              <a:rPr lang="en-GB" sz="2200" dirty="0"/>
              <a:t>Action 5. Find a good installer</a:t>
            </a:r>
          </a:p>
        </p:txBody>
      </p:sp>
    </p:spTree>
    <p:extLst>
      <p:ext uri="{BB962C8B-B14F-4D97-AF65-F5344CB8AC3E}">
        <p14:creationId xmlns:p14="http://schemas.microsoft.com/office/powerpoint/2010/main" val="4082662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1F4CF4-D736-8ABC-9886-B183CF115D1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126DFB5-31D3-8CCA-59B3-D265F8848A25}"/>
              </a:ext>
            </a:extLst>
          </p:cNvPr>
          <p:cNvSpPr>
            <a:spLocks noGrp="1"/>
          </p:cNvSpPr>
          <p:nvPr>
            <p:ph type="title"/>
          </p:nvPr>
        </p:nvSpPr>
        <p:spPr>
          <a:xfrm>
            <a:off x="326563" y="661975"/>
            <a:ext cx="2178006" cy="3573516"/>
          </a:xfrm>
        </p:spPr>
        <p:txBody>
          <a:bodyPr vert="horz" lIns="91440" tIns="45720" rIns="91440" bIns="45720" rtlCol="0" anchor="b">
            <a:normAutofit fontScale="90000"/>
          </a:bodyPr>
          <a:lstStyle/>
          <a:p>
            <a:r>
              <a:rPr lang="en-US" sz="3200" kern="1200">
                <a:solidFill>
                  <a:schemeClr val="tx1"/>
                </a:solidFill>
                <a:latin typeface="+mj-lt"/>
                <a:ea typeface="+mj-ea"/>
                <a:cs typeface="+mj-cs"/>
              </a:rPr>
              <a:t>Pre </a:t>
            </a:r>
            <a:br>
              <a:rPr lang="en-US" sz="3200" kern="1200">
                <a:solidFill>
                  <a:schemeClr val="tx1"/>
                </a:solidFill>
                <a:latin typeface="+mj-lt"/>
                <a:ea typeface="+mj-ea"/>
                <a:cs typeface="+mj-cs"/>
              </a:rPr>
            </a:br>
            <a:r>
              <a:rPr lang="en-US" sz="3200" kern="1200">
                <a:solidFill>
                  <a:schemeClr val="tx1"/>
                </a:solidFill>
                <a:latin typeface="+mj-lt"/>
                <a:ea typeface="+mj-ea"/>
                <a:cs typeface="+mj-cs"/>
              </a:rPr>
              <a:t>Installation Action 1:</a:t>
            </a:r>
            <a:br>
              <a:rPr lang="en-US" sz="3200" kern="1200">
                <a:solidFill>
                  <a:schemeClr val="tx1"/>
                </a:solidFill>
                <a:latin typeface="+mj-lt"/>
                <a:ea typeface="+mj-ea"/>
                <a:cs typeface="+mj-cs"/>
              </a:rPr>
            </a:br>
            <a:br>
              <a:rPr lang="en-US" sz="3200" kern="1200">
                <a:solidFill>
                  <a:schemeClr val="tx1"/>
                </a:solidFill>
                <a:latin typeface="+mj-lt"/>
                <a:ea typeface="+mj-ea"/>
                <a:cs typeface="+mj-cs"/>
              </a:rPr>
            </a:br>
            <a:r>
              <a:rPr lang="en-US" sz="3200" kern="1200">
                <a:solidFill>
                  <a:schemeClr val="tx1"/>
                </a:solidFill>
                <a:latin typeface="+mj-lt"/>
                <a:ea typeface="+mj-ea"/>
                <a:cs typeface="+mj-cs"/>
              </a:rPr>
              <a:t>Create</a:t>
            </a:r>
            <a:br>
              <a:rPr lang="en-US" sz="3200" kern="1200">
                <a:solidFill>
                  <a:schemeClr val="tx1"/>
                </a:solidFill>
                <a:latin typeface="+mj-lt"/>
                <a:ea typeface="+mj-ea"/>
                <a:cs typeface="+mj-cs"/>
              </a:rPr>
            </a:br>
            <a:r>
              <a:rPr lang="en-US" sz="3200" kern="1200">
                <a:solidFill>
                  <a:schemeClr val="tx1"/>
                </a:solidFill>
                <a:latin typeface="+mj-lt"/>
                <a:ea typeface="+mj-ea"/>
                <a:cs typeface="+mj-cs"/>
              </a:rPr>
              <a:t>Organogram </a:t>
            </a:r>
            <a:br>
              <a:rPr lang="en-US" sz="3200" kern="1200">
                <a:solidFill>
                  <a:schemeClr val="tx1"/>
                </a:solidFill>
                <a:latin typeface="+mj-lt"/>
                <a:ea typeface="+mj-ea"/>
                <a:cs typeface="+mj-cs"/>
              </a:rPr>
            </a:br>
            <a:r>
              <a:rPr lang="en-US" sz="3200" kern="1200">
                <a:solidFill>
                  <a:schemeClr val="tx1"/>
                </a:solidFill>
                <a:latin typeface="+mj-lt"/>
                <a:ea typeface="+mj-ea"/>
                <a:cs typeface="+mj-cs"/>
              </a:rPr>
              <a:t>of Officers </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9EDF87F1-EB87-1365-D41E-600886A632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4569" y="333157"/>
            <a:ext cx="9687431" cy="5328086"/>
          </a:xfrm>
          <a:prstGeom prst="rect">
            <a:avLst/>
          </a:prstGeom>
        </p:spPr>
      </p:pic>
    </p:spTree>
    <p:extLst>
      <p:ext uri="{BB962C8B-B14F-4D97-AF65-F5344CB8AC3E}">
        <p14:creationId xmlns:p14="http://schemas.microsoft.com/office/powerpoint/2010/main" val="2264617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34408D-0C25-5292-F634-1FE35B74B4DF}"/>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8FE5EE5-A45D-B6BF-177A-9BD02AF305E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kern="1200">
                <a:solidFill>
                  <a:schemeClr val="tx1"/>
                </a:solidFill>
                <a:latin typeface="+mj-lt"/>
                <a:ea typeface="+mj-ea"/>
                <a:cs typeface="+mj-cs"/>
              </a:rPr>
              <a:t>Pre Installation Action 2:</a:t>
            </a:r>
            <a:br>
              <a:rPr lang="en-US" sz="4100" kern="1200">
                <a:solidFill>
                  <a:schemeClr val="tx1"/>
                </a:solidFill>
                <a:latin typeface="+mj-lt"/>
                <a:ea typeface="+mj-ea"/>
                <a:cs typeface="+mj-cs"/>
              </a:rPr>
            </a:br>
            <a:br>
              <a:rPr lang="en-US" sz="4100" kern="1200">
                <a:solidFill>
                  <a:schemeClr val="tx1"/>
                </a:solidFill>
                <a:latin typeface="+mj-lt"/>
                <a:ea typeface="+mj-ea"/>
                <a:cs typeface="+mj-cs"/>
              </a:rPr>
            </a:br>
            <a:r>
              <a:rPr lang="en-US" sz="4100" kern="1200">
                <a:solidFill>
                  <a:schemeClr val="tx1"/>
                </a:solidFill>
                <a:latin typeface="+mj-lt"/>
                <a:ea typeface="+mj-ea"/>
                <a:cs typeface="+mj-cs"/>
              </a:rPr>
              <a:t>Understand Current skills/ knowledge</a:t>
            </a:r>
          </a:p>
        </p:txBody>
      </p:sp>
      <p:sp>
        <p:nvSpPr>
          <p:cNvPr id="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person holding a blueprint&#10;&#10;AI-generated content may be incorrect.">
            <a:extLst>
              <a:ext uri="{FF2B5EF4-FFF2-40B4-BE49-F238E27FC236}">
                <a16:creationId xmlns:a16="http://schemas.microsoft.com/office/drawing/2014/main" id="{53AB72CE-9BD4-2E7A-B2A5-F5813B8502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7214" y="640080"/>
            <a:ext cx="5508779" cy="5550408"/>
          </a:xfrm>
          <a:prstGeom prst="rect">
            <a:avLst/>
          </a:prstGeom>
        </p:spPr>
      </p:pic>
    </p:spTree>
    <p:extLst>
      <p:ext uri="{BB962C8B-B14F-4D97-AF65-F5344CB8AC3E}">
        <p14:creationId xmlns:p14="http://schemas.microsoft.com/office/powerpoint/2010/main" val="1191628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4A9E1C-C6E8-F3D8-F7AF-9FA55E8D159A}"/>
            </a:ext>
          </a:extLst>
        </p:cNvPr>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CA4BD6EE-7B51-447C-AAB3-028B7A3E5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DBB463D-2D2D-3C6D-CA0B-A07E7B626CF4}"/>
              </a:ext>
            </a:extLst>
          </p:cNvPr>
          <p:cNvSpPr>
            <a:spLocks noGrp="1"/>
          </p:cNvSpPr>
          <p:nvPr>
            <p:ph type="title"/>
          </p:nvPr>
        </p:nvSpPr>
        <p:spPr>
          <a:xfrm>
            <a:off x="612648" y="433387"/>
            <a:ext cx="4688401" cy="3261778"/>
          </a:xfrm>
        </p:spPr>
        <p:txBody>
          <a:bodyPr vert="horz" lIns="91440" tIns="45720" rIns="91440" bIns="45720" rtlCol="0" anchor="b">
            <a:normAutofit/>
          </a:bodyPr>
          <a:lstStyle/>
          <a:p>
            <a:r>
              <a:rPr lang="en-US" sz="4100"/>
              <a:t>Pre Installation Action 3:	</a:t>
            </a:r>
            <a:br>
              <a:rPr lang="en-US" sz="4100"/>
            </a:br>
            <a:br>
              <a:rPr lang="en-US" sz="4100"/>
            </a:br>
            <a:r>
              <a:rPr lang="en-US" sz="4100"/>
              <a:t>Set up the Heat Pump Working Group</a:t>
            </a:r>
          </a:p>
        </p:txBody>
      </p:sp>
      <p:pic>
        <p:nvPicPr>
          <p:cNvPr id="1030" name="Picture 6" descr="Spruce | Climatebase">
            <a:extLst>
              <a:ext uri="{FF2B5EF4-FFF2-40B4-BE49-F238E27FC236}">
                <a16:creationId xmlns:a16="http://schemas.microsoft.com/office/drawing/2014/main" id="{8AB95A9A-5B58-749F-F536-6BCBB4FE87DE}"/>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6126480" y="1294959"/>
            <a:ext cx="5593768" cy="1789442"/>
          </a:xfrm>
          <a:prstGeom prst="rect">
            <a:avLst/>
          </a:prstGeom>
          <a:noFill/>
          <a:extLst>
            <a:ext uri="{909E8E84-426E-40DD-AFC4-6F175D3DCCD1}">
              <a14:hiddenFill xmlns:a14="http://schemas.microsoft.com/office/drawing/2010/main">
                <a:solidFill>
                  <a:srgbClr val="FFFFFF"/>
                </a:solidFill>
              </a14:hiddenFill>
            </a:ext>
          </a:extLst>
        </p:spPr>
      </p:pic>
      <p:sp>
        <p:nvSpPr>
          <p:cNvPr id="1035" name="sketch line">
            <a:extLst>
              <a:ext uri="{FF2B5EF4-FFF2-40B4-BE49-F238E27FC236}">
                <a16:creationId xmlns:a16="http://schemas.microsoft.com/office/drawing/2014/main" id="{6B5FF7CD-712E-4187-BFF5-B192FFB33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005089"/>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cartoon of men working on a project&#10;&#10;AI-generated content may be incorrect.">
            <a:extLst>
              <a:ext uri="{FF2B5EF4-FFF2-40B4-BE49-F238E27FC236}">
                <a16:creationId xmlns:a16="http://schemas.microsoft.com/office/drawing/2014/main" id="{6D1739FE-66DB-09C8-9285-75C2CED2A27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451486" y="4124446"/>
            <a:ext cx="3460227" cy="1939092"/>
          </a:xfrm>
          <a:prstGeom prst="rect">
            <a:avLst/>
          </a:prstGeom>
        </p:spPr>
      </p:pic>
      <p:pic>
        <p:nvPicPr>
          <p:cNvPr id="1032" name="Picture 8" descr="Sustainable Building &amp; MVHR Systems in ...">
            <a:extLst>
              <a:ext uri="{FF2B5EF4-FFF2-40B4-BE49-F238E27FC236}">
                <a16:creationId xmlns:a16="http://schemas.microsoft.com/office/drawing/2014/main" id="{F2B0B1AD-34CF-2984-4D55-D9538FB35A60}"/>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7805675" y="4518794"/>
            <a:ext cx="3460227" cy="154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370720"/>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90A69B-9F9F-7643-C800-1243F3D77F25}"/>
            </a:ext>
          </a:extLst>
        </p:cNvPr>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BB70B8C-1ADA-834D-F33C-DE452D25BA3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kern="1200">
                <a:solidFill>
                  <a:schemeClr val="tx1"/>
                </a:solidFill>
                <a:latin typeface="+mj-lt"/>
                <a:ea typeface="+mj-ea"/>
                <a:cs typeface="+mj-cs"/>
              </a:rPr>
              <a:t>Pre Installation Action 4:</a:t>
            </a:r>
            <a:br>
              <a:rPr lang="en-US" sz="4100" kern="1200">
                <a:solidFill>
                  <a:schemeClr val="tx1"/>
                </a:solidFill>
                <a:latin typeface="+mj-lt"/>
                <a:ea typeface="+mj-ea"/>
                <a:cs typeface="+mj-cs"/>
              </a:rPr>
            </a:br>
            <a:br>
              <a:rPr lang="en-US" sz="4100" kern="1200">
                <a:solidFill>
                  <a:schemeClr val="tx1"/>
                </a:solidFill>
                <a:latin typeface="+mj-lt"/>
                <a:ea typeface="+mj-ea"/>
                <a:cs typeface="+mj-cs"/>
              </a:rPr>
            </a:br>
            <a:r>
              <a:rPr lang="en-US" sz="4100" kern="1200">
                <a:solidFill>
                  <a:schemeClr val="tx1"/>
                </a:solidFill>
                <a:latin typeface="+mj-lt"/>
                <a:ea typeface="+mj-ea"/>
                <a:cs typeface="+mj-cs"/>
              </a:rPr>
              <a:t>Undertake Heat Pump Training </a:t>
            </a:r>
          </a:p>
        </p:txBody>
      </p:sp>
      <p:sp>
        <p:nvSpPr>
          <p:cNvPr id="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7D9AD0D-3A2B-780A-3D5A-3D643265E3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54296" y="1007407"/>
            <a:ext cx="7214616" cy="4815754"/>
          </a:xfrm>
          <a:prstGeom prst="rect">
            <a:avLst/>
          </a:prstGeom>
        </p:spPr>
      </p:pic>
    </p:spTree>
    <p:extLst>
      <p:ext uri="{BB962C8B-B14F-4D97-AF65-F5344CB8AC3E}">
        <p14:creationId xmlns:p14="http://schemas.microsoft.com/office/powerpoint/2010/main" val="3364155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93335-7AE4-024A-B88F-8B87FFD46BAB}"/>
            </a:ext>
          </a:extLst>
        </p:cNvPr>
        <p:cNvGrpSpPr/>
        <p:nvPr/>
      </p:nvGrpSpPr>
      <p:grpSpPr>
        <a:xfrm>
          <a:off x="0" y="0"/>
          <a:ext cx="0" cy="0"/>
          <a:chOff x="0" y="0"/>
          <a:chExt cx="0" cy="0"/>
        </a:xfrm>
      </p:grpSpPr>
      <p:graphicFrame>
        <p:nvGraphicFramePr>
          <p:cNvPr id="1029" name="Subtitle 2">
            <a:extLst>
              <a:ext uri="{FF2B5EF4-FFF2-40B4-BE49-F238E27FC236}">
                <a16:creationId xmlns:a16="http://schemas.microsoft.com/office/drawing/2014/main" id="{57961931-4C9F-45D7-2CD3-C0919F42A072}"/>
              </a:ext>
            </a:extLst>
          </p:cNvPr>
          <p:cNvGraphicFramePr/>
          <p:nvPr/>
        </p:nvGraphicFramePr>
        <p:xfrm>
          <a:off x="767424" y="1605312"/>
          <a:ext cx="6560133" cy="4977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8887B17F-A76F-E10F-A864-90E60AC0E804}"/>
              </a:ext>
            </a:extLst>
          </p:cNvPr>
          <p:cNvGrpSpPr/>
          <p:nvPr/>
        </p:nvGrpSpPr>
        <p:grpSpPr>
          <a:xfrm>
            <a:off x="6993922" y="667265"/>
            <a:ext cx="4817786" cy="6062033"/>
            <a:chOff x="6974297" y="233521"/>
            <a:chExt cx="5035122" cy="6557559"/>
          </a:xfrm>
        </p:grpSpPr>
        <p:pic>
          <p:nvPicPr>
            <p:cNvPr id="5" name="Picture 4">
              <a:extLst>
                <a:ext uri="{FF2B5EF4-FFF2-40B4-BE49-F238E27FC236}">
                  <a16:creationId xmlns:a16="http://schemas.microsoft.com/office/drawing/2014/main" id="{32867A0E-0B71-5CFA-77FB-24F1BADF9FC7}"/>
                </a:ext>
              </a:extLst>
            </p:cNvPr>
            <p:cNvPicPr/>
            <p:nvPr/>
          </p:nvPicPr>
          <p:blipFill>
            <a:blip r:embed="rId8" cstate="email">
              <a:extLst>
                <a:ext uri="{28A0092B-C50C-407E-A947-70E740481C1C}">
                  <a14:useLocalDpi xmlns:a14="http://schemas.microsoft.com/office/drawing/2010/main"/>
                </a:ext>
              </a:extLst>
            </a:blip>
            <a:stretch/>
          </p:blipFill>
          <p:spPr>
            <a:xfrm>
              <a:off x="10559531" y="4273311"/>
              <a:ext cx="1353096" cy="971089"/>
            </a:xfrm>
            <a:prstGeom prst="rect">
              <a:avLst/>
            </a:prstGeom>
            <a:ln w="0">
              <a:noFill/>
            </a:ln>
          </p:spPr>
        </p:pic>
        <p:pic>
          <p:nvPicPr>
            <p:cNvPr id="6" name="Picture 5">
              <a:extLst>
                <a:ext uri="{FF2B5EF4-FFF2-40B4-BE49-F238E27FC236}">
                  <a16:creationId xmlns:a16="http://schemas.microsoft.com/office/drawing/2014/main" id="{CCC2660B-6589-444B-9CF6-DED2E4C5712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462739" y="5244400"/>
              <a:ext cx="1546680" cy="1546680"/>
            </a:xfrm>
            <a:prstGeom prst="rect">
              <a:avLst/>
            </a:prstGeom>
          </p:spPr>
        </p:pic>
        <p:sp>
          <p:nvSpPr>
            <p:cNvPr id="7" name="TextBox 6">
              <a:extLst>
                <a:ext uri="{FF2B5EF4-FFF2-40B4-BE49-F238E27FC236}">
                  <a16:creationId xmlns:a16="http://schemas.microsoft.com/office/drawing/2014/main" id="{9130A929-A3E8-A781-97D8-E5932D24097B}"/>
                </a:ext>
              </a:extLst>
            </p:cNvPr>
            <p:cNvSpPr txBox="1"/>
            <p:nvPr/>
          </p:nvSpPr>
          <p:spPr>
            <a:xfrm>
              <a:off x="6974297" y="5663653"/>
              <a:ext cx="3488442" cy="960826"/>
            </a:xfrm>
            <a:prstGeom prst="rect">
              <a:avLst/>
            </a:prstGeom>
            <a:noFill/>
            <a:ln w="0">
              <a:noFill/>
            </a:ln>
          </p:spPr>
          <p:txBody>
            <a:bodyPr lIns="90000" tIns="45000" rIns="90000" bIns="45000" anchor="t">
              <a:noAutofit/>
            </a:bodyPr>
            <a:lstStyle/>
            <a:p>
              <a:pPr marL="0" marR="0" lvl="0" indent="0" algn="ctr" defTabSz="914400" rtl="0" eaLnBrk="1" fontAlgn="auto" latinLnBrk="0" hangingPunct="1">
                <a:lnSpc>
                  <a:spcPct val="100000"/>
                </a:lnSpc>
                <a:spcBef>
                  <a:spcPts val="0"/>
                </a:spcBef>
                <a:spcAft>
                  <a:spcPts val="601"/>
                </a:spcAft>
                <a:buClrTx/>
                <a:buSzTx/>
                <a:buFontTx/>
                <a:buNone/>
                <a:tabLst>
                  <a:tab pos="630360" algn="l"/>
                </a:tabLst>
                <a:defRPr/>
              </a:pPr>
              <a:r>
                <a:rPr kumimoji="0" lang="en-GB" sz="2400" b="0" i="0" u="none" strike="noStrike" kern="1200" cap="none" spc="-1" normalizeH="0" baseline="0" noProof="0">
                  <a:ln>
                    <a:noFill/>
                  </a:ln>
                  <a:solidFill>
                    <a:srgbClr val="1B4B4D"/>
                  </a:solidFill>
                  <a:effectLst/>
                  <a:uLnTx/>
                  <a:uFillTx/>
                  <a:latin typeface="DIN 2014"/>
                  <a:ea typeface="+mn-ea"/>
                  <a:cs typeface="+mn-cs"/>
                </a:rPr>
                <a:t> Training enquiries </a:t>
              </a:r>
              <a:r>
                <a:rPr kumimoji="0" lang="en-GB" sz="2400" b="0" i="0" u="none" strike="noStrike" kern="1200" cap="none" spc="-1" normalizeH="0" baseline="0" noProof="0" err="1">
                  <a:ln>
                    <a:noFill/>
                  </a:ln>
                  <a:solidFill>
                    <a:srgbClr val="FFBD47"/>
                  </a:solidFill>
                  <a:effectLst/>
                  <a:uLnTx/>
                  <a:uFillTx/>
                  <a:latin typeface="DIN 2014"/>
                  <a:ea typeface="+mn-ea"/>
                  <a:cs typeface="+mn-cs"/>
                </a:rPr>
                <a:t>www.greenregister.org.uk</a:t>
              </a:r>
              <a:endParaRPr kumimoji="0" lang="en-GB" sz="2400" b="0" i="0" u="none" strike="noStrike" kern="1200" cap="none" spc="-1" normalizeH="0" baseline="0" noProof="0">
                <a:ln>
                  <a:noFill/>
                </a:ln>
                <a:solidFill>
                  <a:srgbClr val="FFBD47"/>
                </a:solidFill>
                <a:effectLst/>
                <a:uLnTx/>
                <a:uFillTx/>
                <a:latin typeface="DIN 2014"/>
                <a:ea typeface="+mn-ea"/>
                <a:cs typeface="+mn-cs"/>
              </a:endParaRPr>
            </a:p>
            <a:p>
              <a:pPr marL="0" marR="0" lvl="0" indent="0" algn="ctr" defTabSz="914400" rtl="0" eaLnBrk="1" fontAlgn="auto" latinLnBrk="0" hangingPunct="1">
                <a:lnSpc>
                  <a:spcPct val="100000"/>
                </a:lnSpc>
                <a:spcBef>
                  <a:spcPts val="0"/>
                </a:spcBef>
                <a:spcAft>
                  <a:spcPts val="601"/>
                </a:spcAft>
                <a:buClrTx/>
                <a:buSzTx/>
                <a:buFontTx/>
                <a:buNone/>
                <a:tabLst>
                  <a:tab pos="630360" algn="l"/>
                </a:tabLst>
                <a:defRPr/>
              </a:pPr>
              <a:br>
                <a:rPr kumimoji="0" lang="en-GB" sz="1400" b="0" i="0" u="none" strike="noStrike" kern="1200" cap="none" spc="-1" normalizeH="0" baseline="0" noProof="0">
                  <a:ln>
                    <a:noFill/>
                  </a:ln>
                  <a:solidFill>
                    <a:prstClr val="black"/>
                  </a:solidFill>
                  <a:effectLst/>
                  <a:uLnTx/>
                  <a:uFillTx/>
                  <a:latin typeface="DIN 2014"/>
                  <a:ea typeface="+mn-ea"/>
                  <a:cs typeface="+mn-cs"/>
                </a:rPr>
              </a:br>
              <a:r>
                <a:rPr kumimoji="0" lang="en-GB" sz="1400" b="0" i="0" u="none" strike="noStrike" kern="1200" cap="none" spc="-1" normalizeH="0" baseline="0" noProof="0">
                  <a:ln>
                    <a:noFill/>
                  </a:ln>
                  <a:solidFill>
                    <a:srgbClr val="1B4B4D"/>
                  </a:solidFill>
                  <a:effectLst/>
                  <a:uLnTx/>
                  <a:uFillTx/>
                  <a:latin typeface="DIN 2014"/>
                  <a:ea typeface="+mn-ea"/>
                  <a:cs typeface="+mn-cs"/>
                </a:rPr>
                <a:t> </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27" name="Picture 3">
              <a:extLst>
                <a:ext uri="{FF2B5EF4-FFF2-40B4-BE49-F238E27FC236}">
                  <a16:creationId xmlns:a16="http://schemas.microsoft.com/office/drawing/2014/main" id="{5B03AB91-95AC-6BB4-C47A-590D00776198}"/>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134538" y="2224547"/>
              <a:ext cx="2328200" cy="310426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7F88DC3-99D3-A435-1E51-E42BA6F1E7A9}"/>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7727841" y="233521"/>
              <a:ext cx="2334613" cy="3104266"/>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0">
            <a:extLst>
              <a:ext uri="{FF2B5EF4-FFF2-40B4-BE49-F238E27FC236}">
                <a16:creationId xmlns:a16="http://schemas.microsoft.com/office/drawing/2014/main" id="{E0F67223-5691-84C9-11C8-CAD3A67747E9}"/>
              </a:ext>
            </a:extLst>
          </p:cNvPr>
          <p:cNvSpPr>
            <a:spLocks noGrp="1"/>
          </p:cNvSpPr>
          <p:nvPr>
            <p:ph type="title"/>
          </p:nvPr>
        </p:nvSpPr>
        <p:spPr>
          <a:xfrm>
            <a:off x="273744" y="237802"/>
            <a:ext cx="7053813" cy="1325563"/>
          </a:xfrm>
        </p:spPr>
        <p:txBody>
          <a:bodyPr/>
          <a:lstStyle/>
          <a:p>
            <a:pPr algn="ctr"/>
            <a:r>
              <a:rPr lang="en-GB"/>
              <a:t>Non- Technical Heat Pump Training</a:t>
            </a:r>
          </a:p>
        </p:txBody>
      </p:sp>
    </p:spTree>
    <p:extLst>
      <p:ext uri="{BB962C8B-B14F-4D97-AF65-F5344CB8AC3E}">
        <p14:creationId xmlns:p14="http://schemas.microsoft.com/office/powerpoint/2010/main" val="3755472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E11D16-939D-AF62-515E-06EC9D05D8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4AB948C-0651-0758-732F-B1B9F6F03834}"/>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4600"/>
              <a:t>Pre Installation: Heat Pump Training: technical </a:t>
            </a:r>
          </a:p>
        </p:txBody>
      </p:sp>
      <p:sp>
        <p:nvSpPr>
          <p:cNvPr id="11"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8B2CC1A4-6096-ADF8-FD10-604F114C796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20040" y="3078841"/>
            <a:ext cx="5614416" cy="2733334"/>
          </a:xfrm>
          <a:prstGeom prst="rect">
            <a:avLst/>
          </a:prstGeom>
        </p:spPr>
      </p:pic>
      <p:pic>
        <p:nvPicPr>
          <p:cNvPr id="8" name="Picture 7">
            <a:extLst>
              <a:ext uri="{FF2B5EF4-FFF2-40B4-BE49-F238E27FC236}">
                <a16:creationId xmlns:a16="http://schemas.microsoft.com/office/drawing/2014/main" id="{B7A3145B-0B61-2759-B493-48FEAA39F24A}"/>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254496" y="3534490"/>
            <a:ext cx="5614416" cy="1822036"/>
          </a:xfrm>
          <a:prstGeom prst="rect">
            <a:avLst/>
          </a:prstGeom>
        </p:spPr>
      </p:pic>
    </p:spTree>
    <p:extLst>
      <p:ext uri="{BB962C8B-B14F-4D97-AF65-F5344CB8AC3E}">
        <p14:creationId xmlns:p14="http://schemas.microsoft.com/office/powerpoint/2010/main" val="2373864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82B9790-EFF4-0A52-227A-44C32178E474}"/>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latin typeface="+mj-lt"/>
                <a:ea typeface="+mj-ea"/>
                <a:cs typeface="+mj-cs"/>
              </a:rPr>
              <a:t>See: </a:t>
            </a:r>
            <a:r>
              <a:rPr lang="en-US" sz="5400" kern="1200" err="1">
                <a:latin typeface="+mj-lt"/>
                <a:ea typeface="+mj-ea"/>
                <a:cs typeface="+mj-cs"/>
              </a:rPr>
              <a:t>Optiheat</a:t>
            </a:r>
            <a:r>
              <a:rPr lang="en-US" sz="5400" kern="1200">
                <a:latin typeface="+mj-lt"/>
                <a:ea typeface="+mj-ea"/>
                <a:cs typeface="+mj-cs"/>
              </a:rPr>
              <a:t> List of Resources for training</a:t>
            </a:r>
          </a:p>
        </p:txBody>
      </p:sp>
      <p:sp>
        <p:nvSpPr>
          <p:cNvPr id="26"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sX0" fmla="*/ 0 w 18288"/>
              <a:gd name="csY0" fmla="*/ 0 h 5590381"/>
              <a:gd name="csX1" fmla="*/ 18288 w 18288"/>
              <a:gd name="csY1" fmla="*/ 0 h 5590381"/>
              <a:gd name="csX2" fmla="*/ 18288 w 18288"/>
              <a:gd name="csY2" fmla="*/ 754701 h 5590381"/>
              <a:gd name="csX3" fmla="*/ 18288 w 18288"/>
              <a:gd name="csY3" fmla="*/ 1565307 h 5590381"/>
              <a:gd name="csX4" fmla="*/ 18288 w 18288"/>
              <a:gd name="csY4" fmla="*/ 2152297 h 5590381"/>
              <a:gd name="csX5" fmla="*/ 18288 w 18288"/>
              <a:gd name="csY5" fmla="*/ 2906998 h 5590381"/>
              <a:gd name="csX6" fmla="*/ 18288 w 18288"/>
              <a:gd name="csY6" fmla="*/ 3549892 h 5590381"/>
              <a:gd name="csX7" fmla="*/ 18288 w 18288"/>
              <a:gd name="csY7" fmla="*/ 4080978 h 5590381"/>
              <a:gd name="csX8" fmla="*/ 18288 w 18288"/>
              <a:gd name="csY8" fmla="*/ 4835680 h 5590381"/>
              <a:gd name="csX9" fmla="*/ 18288 w 18288"/>
              <a:gd name="csY9" fmla="*/ 5590381 h 5590381"/>
              <a:gd name="csX10" fmla="*/ 0 w 18288"/>
              <a:gd name="csY10" fmla="*/ 5590381 h 5590381"/>
              <a:gd name="csX11" fmla="*/ 0 w 18288"/>
              <a:gd name="csY11" fmla="*/ 4835680 h 5590381"/>
              <a:gd name="csX12" fmla="*/ 0 w 18288"/>
              <a:gd name="csY12" fmla="*/ 4304593 h 5590381"/>
              <a:gd name="csX13" fmla="*/ 0 w 18288"/>
              <a:gd name="csY13" fmla="*/ 3773507 h 5590381"/>
              <a:gd name="csX14" fmla="*/ 0 w 18288"/>
              <a:gd name="csY14" fmla="*/ 3186517 h 5590381"/>
              <a:gd name="csX15" fmla="*/ 0 w 18288"/>
              <a:gd name="csY15" fmla="*/ 2487720 h 5590381"/>
              <a:gd name="csX16" fmla="*/ 0 w 18288"/>
              <a:gd name="csY16" fmla="*/ 1956633 h 5590381"/>
              <a:gd name="csX17" fmla="*/ 0 w 18288"/>
              <a:gd name="csY17" fmla="*/ 1425547 h 5590381"/>
              <a:gd name="csX18" fmla="*/ 0 w 18288"/>
              <a:gd name="csY18" fmla="*/ 614942 h 5590381"/>
              <a:gd name="csX19" fmla="*/ 0 w 18288"/>
              <a:gd name="csY19" fmla="*/ 0 h 5590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Content Placeholder 4">
            <a:extLst>
              <a:ext uri="{FF2B5EF4-FFF2-40B4-BE49-F238E27FC236}">
                <a16:creationId xmlns:a16="http://schemas.microsoft.com/office/drawing/2014/main" id="{BF07E20A-6585-2815-BD8C-CA4786804F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98677" y="1001638"/>
            <a:ext cx="7680133" cy="5219679"/>
          </a:xfrm>
          <a:prstGeom prst="rect">
            <a:avLst/>
          </a:prstGeom>
        </p:spPr>
      </p:pic>
    </p:spTree>
    <p:extLst>
      <p:ext uri="{BB962C8B-B14F-4D97-AF65-F5344CB8AC3E}">
        <p14:creationId xmlns:p14="http://schemas.microsoft.com/office/powerpoint/2010/main" val="2432794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7A6729-84C5-E5D7-0E89-7C2D63A34783}"/>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5867175-91E7-022B-587A-DBFA7C418BB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kern="1200">
                <a:solidFill>
                  <a:schemeClr val="tx1"/>
                </a:solidFill>
                <a:latin typeface="+mj-lt"/>
                <a:ea typeface="+mj-ea"/>
                <a:cs typeface="+mj-cs"/>
              </a:rPr>
              <a:t>Pre Installation Action 5:	</a:t>
            </a:r>
            <a:br>
              <a:rPr lang="en-US" sz="4100" kern="1200">
                <a:solidFill>
                  <a:schemeClr val="tx1"/>
                </a:solidFill>
                <a:latin typeface="+mj-lt"/>
                <a:ea typeface="+mj-ea"/>
                <a:cs typeface="+mj-cs"/>
              </a:rPr>
            </a:br>
            <a:br>
              <a:rPr lang="en-US" sz="4100" kern="1200">
                <a:solidFill>
                  <a:schemeClr val="tx1"/>
                </a:solidFill>
                <a:latin typeface="+mj-lt"/>
                <a:ea typeface="+mj-ea"/>
                <a:cs typeface="+mj-cs"/>
              </a:rPr>
            </a:br>
            <a:r>
              <a:rPr lang="en-US" sz="4100" kern="1200">
                <a:solidFill>
                  <a:schemeClr val="tx1"/>
                </a:solidFill>
                <a:latin typeface="+mj-lt"/>
                <a:ea typeface="+mj-ea"/>
                <a:cs typeface="+mj-cs"/>
              </a:rPr>
              <a:t>Find a good installer!</a:t>
            </a:r>
          </a:p>
        </p:txBody>
      </p:sp>
      <p:sp>
        <p:nvSpPr>
          <p:cNvPr id="2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3DFFBC20-7E93-DAD2-2000-FB4EA9E0DB7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11288" y="0"/>
            <a:ext cx="13961424" cy="7289799"/>
          </a:xfrm>
          <a:prstGeom prst="rect">
            <a:avLst/>
          </a:prstGeom>
        </p:spPr>
      </p:pic>
    </p:spTree>
    <p:extLst>
      <p:ext uri="{BB962C8B-B14F-4D97-AF65-F5344CB8AC3E}">
        <p14:creationId xmlns:p14="http://schemas.microsoft.com/office/powerpoint/2010/main" val="3249870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1">
            <a:extLst>
              <a:ext uri="{FF2B5EF4-FFF2-40B4-BE49-F238E27FC236}">
                <a16:creationId xmlns:a16="http://schemas.microsoft.com/office/drawing/2014/main" id="{645EAE05-625C-CEDC-CBA5-DC607FE67E15}"/>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Place to Start</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26DECDCC-CF89-834B-372C-C2FFF806CF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0986" y="2381512"/>
            <a:ext cx="4051443" cy="3605784"/>
          </a:xfrm>
          <a:prstGeom prst="rect">
            <a:avLst/>
          </a:prstGeom>
        </p:spPr>
      </p:pic>
      <p:pic>
        <p:nvPicPr>
          <p:cNvPr id="8" name="Picture 7">
            <a:extLst>
              <a:ext uri="{FF2B5EF4-FFF2-40B4-BE49-F238E27FC236}">
                <a16:creationId xmlns:a16="http://schemas.microsoft.com/office/drawing/2014/main" id="{7CE1CE55-53DF-C321-4403-2B6436D8E9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1795" y="2283014"/>
            <a:ext cx="5008034" cy="3605784"/>
          </a:xfrm>
          <a:prstGeom prst="rect">
            <a:avLst/>
          </a:prstGeom>
        </p:spPr>
      </p:pic>
    </p:spTree>
    <p:extLst>
      <p:ext uri="{BB962C8B-B14F-4D97-AF65-F5344CB8AC3E}">
        <p14:creationId xmlns:p14="http://schemas.microsoft.com/office/powerpoint/2010/main" val="278566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503BFEF-4CAA-0A88-755A-9A9232B59C11}"/>
              </a:ext>
            </a:extLst>
          </p:cNvPr>
          <p:cNvSpPr>
            <a:spLocks noGrp="1"/>
          </p:cNvSpPr>
          <p:nvPr>
            <p:ph type="title"/>
          </p:nvPr>
        </p:nvSpPr>
        <p:spPr>
          <a:xfrm>
            <a:off x="630936" y="640080"/>
            <a:ext cx="4818888" cy="1481328"/>
          </a:xfrm>
        </p:spPr>
        <p:txBody>
          <a:bodyPr anchor="b">
            <a:normAutofit/>
          </a:bodyPr>
          <a:lstStyle/>
          <a:p>
            <a:r>
              <a:rPr lang="en-GB" sz="5400"/>
              <a:t>Key takeaways</a:t>
            </a:r>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81AAB8B5-63D4-CB44-BEED-23D2CBE5C930}"/>
              </a:ext>
            </a:extLst>
          </p:cNvPr>
          <p:cNvSpPr>
            <a:spLocks noGrp="1"/>
          </p:cNvSpPr>
          <p:nvPr>
            <p:ph idx="1"/>
          </p:nvPr>
        </p:nvSpPr>
        <p:spPr>
          <a:xfrm>
            <a:off x="630936" y="2660904"/>
            <a:ext cx="4818888" cy="3547872"/>
          </a:xfrm>
        </p:spPr>
        <p:txBody>
          <a:bodyPr anchor="t">
            <a:normAutofit/>
          </a:bodyPr>
          <a:lstStyle/>
          <a:p>
            <a:pPr marL="0" indent="0">
              <a:buNone/>
            </a:pPr>
            <a:r>
              <a:rPr lang="en-GB" sz="2200"/>
              <a:t>1. Taking responsibility for your own learning is critical </a:t>
            </a:r>
          </a:p>
          <a:p>
            <a:pPr marL="0" indent="0">
              <a:buNone/>
            </a:pPr>
            <a:r>
              <a:rPr lang="en-GB" sz="2200"/>
              <a:t>2. Important to understand existing organisational competencies </a:t>
            </a:r>
          </a:p>
          <a:p>
            <a:pPr marL="0" indent="0">
              <a:buNone/>
            </a:pPr>
            <a:r>
              <a:rPr lang="en-GB" sz="2200"/>
              <a:t>3. Building strong relationships between internal stakeholders can help lay foundation for chance to take place </a:t>
            </a:r>
          </a:p>
          <a:p>
            <a:pPr marL="0" indent="0">
              <a:buNone/>
            </a:pPr>
            <a:r>
              <a:rPr lang="en-GB" sz="2200"/>
              <a:t>4. Invest in understanding how to find the best installers </a:t>
            </a:r>
          </a:p>
        </p:txBody>
      </p:sp>
      <p:grpSp>
        <p:nvGrpSpPr>
          <p:cNvPr id="4" name="Group 3">
            <a:extLst>
              <a:ext uri="{FF2B5EF4-FFF2-40B4-BE49-F238E27FC236}">
                <a16:creationId xmlns:a16="http://schemas.microsoft.com/office/drawing/2014/main" id="{9EEF529D-D275-06E2-F8CC-6BD3D37AF492}"/>
              </a:ext>
            </a:extLst>
          </p:cNvPr>
          <p:cNvGrpSpPr/>
          <p:nvPr/>
        </p:nvGrpSpPr>
        <p:grpSpPr>
          <a:xfrm>
            <a:off x="6099047" y="2775992"/>
            <a:ext cx="5458964" cy="1306016"/>
            <a:chOff x="1752063" y="4418438"/>
            <a:chExt cx="9408115" cy="2439562"/>
          </a:xfrm>
        </p:grpSpPr>
        <p:pic>
          <p:nvPicPr>
            <p:cNvPr id="5" name="Picture 2" descr="What Is MCS? 5 Important Things To Know As A Consumer">
              <a:extLst>
                <a:ext uri="{FF2B5EF4-FFF2-40B4-BE49-F238E27FC236}">
                  <a16:creationId xmlns:a16="http://schemas.microsoft.com/office/drawing/2014/main" id="{B220CE4C-4857-EF16-28F2-A2DCE6CF856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063" y="4753128"/>
              <a:ext cx="1660997" cy="21048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ind a local Tradesperson • TrustMark">
              <a:extLst>
                <a:ext uri="{FF2B5EF4-FFF2-40B4-BE49-F238E27FC236}">
                  <a16:creationId xmlns:a16="http://schemas.microsoft.com/office/drawing/2014/main" id="{03D4836F-728A-059C-46CF-E48BB1935AD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43414" y="4418438"/>
              <a:ext cx="2369288" cy="2369288"/>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Add with solid fill">
              <a:extLst>
                <a:ext uri="{FF2B5EF4-FFF2-40B4-BE49-F238E27FC236}">
                  <a16:creationId xmlns:a16="http://schemas.microsoft.com/office/drawing/2014/main" id="{6EC51214-E3FF-6E75-D3F8-030903153B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53154" y="5145882"/>
              <a:ext cx="914400" cy="914400"/>
            </a:xfrm>
            <a:prstGeom prst="rect">
              <a:avLst/>
            </a:prstGeom>
          </p:spPr>
        </p:pic>
        <p:sp>
          <p:nvSpPr>
            <p:cNvPr id="8" name="TextBox 7">
              <a:extLst>
                <a:ext uri="{FF2B5EF4-FFF2-40B4-BE49-F238E27FC236}">
                  <a16:creationId xmlns:a16="http://schemas.microsoft.com/office/drawing/2014/main" id="{25B7531D-599D-0ED0-0AF3-1019C66C2F04}"/>
                </a:ext>
              </a:extLst>
            </p:cNvPr>
            <p:cNvSpPr txBox="1"/>
            <p:nvPr/>
          </p:nvSpPr>
          <p:spPr>
            <a:xfrm>
              <a:off x="7027700" y="4457343"/>
              <a:ext cx="2801566" cy="2400657"/>
            </a:xfrm>
            <a:prstGeom prst="rect">
              <a:avLst/>
            </a:prstGeom>
            <a:noFill/>
          </p:spPr>
          <p:txBody>
            <a:bodyPr wrap="square" rtlCol="0">
              <a:spAutoFit/>
            </a:bodyPr>
            <a:lstStyle/>
            <a:p>
              <a:pPr marL="0" marR="0" lvl="0" indent="0" algn="l" defTabSz="648887" rtl="0" eaLnBrk="1" fontAlgn="auto" latinLnBrk="0" hangingPunct="1">
                <a:lnSpc>
                  <a:spcPct val="100000"/>
                </a:lnSpc>
                <a:spcBef>
                  <a:spcPts val="0"/>
                </a:spcBef>
                <a:spcAft>
                  <a:spcPts val="591"/>
                </a:spcAft>
                <a:buClrTx/>
                <a:buSzTx/>
                <a:buFontTx/>
                <a:buNone/>
                <a:tabLst/>
                <a:defRPr/>
              </a:pPr>
              <a:r>
                <a:rPr kumimoji="0" lang="en-GB" sz="10644" b="0" i="0" u="none" strike="noStrike" kern="1200" cap="none" spc="0" normalizeH="0" baseline="0" noProof="0">
                  <a:ln>
                    <a:noFill/>
                  </a:ln>
                  <a:solidFill>
                    <a:prstClr val="black"/>
                  </a:solidFill>
                  <a:effectLst/>
                  <a:uLnTx/>
                  <a:uFillTx/>
                  <a:latin typeface="Aptos" panose="02110004020202020204"/>
                  <a:ea typeface="+mn-ea"/>
                  <a:cs typeface="+mn-cs"/>
                </a:rPr>
                <a:t>=</a:t>
              </a:r>
              <a:endParaRPr kumimoji="0" lang="en-GB" sz="150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9" name="Graphic 8" descr="Close with solid fill">
              <a:extLst>
                <a:ext uri="{FF2B5EF4-FFF2-40B4-BE49-F238E27FC236}">
                  <a16:creationId xmlns:a16="http://schemas.microsoft.com/office/drawing/2014/main" id="{7C5A7EF5-3855-15A7-CA86-0D3762766C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19102" y="4815313"/>
              <a:ext cx="1641844" cy="1641844"/>
            </a:xfrm>
            <a:prstGeom prst="rect">
              <a:avLst/>
            </a:prstGeom>
          </p:spPr>
        </p:pic>
        <p:pic>
          <p:nvPicPr>
            <p:cNvPr id="10" name="Picture 9">
              <a:extLst>
                <a:ext uri="{FF2B5EF4-FFF2-40B4-BE49-F238E27FC236}">
                  <a16:creationId xmlns:a16="http://schemas.microsoft.com/office/drawing/2014/main" id="{3ADEBA03-670D-C82C-2302-49762813547B}"/>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814676" y="4748514"/>
              <a:ext cx="2345502" cy="1776375"/>
            </a:xfrm>
            <a:prstGeom prst="rect">
              <a:avLst/>
            </a:prstGeom>
          </p:spPr>
        </p:pic>
      </p:grpSp>
    </p:spTree>
    <p:extLst>
      <p:ext uri="{BB962C8B-B14F-4D97-AF65-F5344CB8AC3E}">
        <p14:creationId xmlns:p14="http://schemas.microsoft.com/office/powerpoint/2010/main" val="406859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440D1E-D40D-45B2-6A32-AD5D44E70A97}"/>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02487CC-DA05-456B-38B2-314DFFF5C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FA84F7D-E9CD-63BC-6F92-4C8B4D98A78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Questions</a:t>
            </a:r>
          </a:p>
        </p:txBody>
      </p:sp>
      <p:sp>
        <p:nvSpPr>
          <p:cNvPr id="17" name="sketch line">
            <a:extLst>
              <a:ext uri="{FF2B5EF4-FFF2-40B4-BE49-F238E27FC236}">
                <a16:creationId xmlns:a16="http://schemas.microsoft.com/office/drawing/2014/main" id="{3AA6035B-4AB0-BD33-4971-8AA09F6B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891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978FE2D-1D39-55EE-9B31-C7178CBBD346}"/>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Design</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260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DFFB1D-1657-C915-3CAD-A740FEFA18C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DE602BC-6F08-98CB-740D-86A5808FEC32}"/>
              </a:ext>
            </a:extLst>
          </p:cNvPr>
          <p:cNvSpPr>
            <a:spLocks noGrp="1"/>
          </p:cNvSpPr>
          <p:nvPr>
            <p:ph type="title"/>
          </p:nvPr>
        </p:nvSpPr>
        <p:spPr>
          <a:xfrm>
            <a:off x="838200" y="365125"/>
            <a:ext cx="10515600" cy="1325563"/>
          </a:xfrm>
        </p:spPr>
        <p:txBody>
          <a:bodyPr>
            <a:normAutofit/>
          </a:bodyPr>
          <a:lstStyle/>
          <a:p>
            <a:r>
              <a:rPr lang="en-GB" sz="5400"/>
              <a:t>Design: What we learned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58D5AF24-08D6-5112-FE55-05E43F89D323}"/>
              </a:ext>
            </a:extLst>
          </p:cNvPr>
          <p:cNvSpPr>
            <a:spLocks noGrp="1"/>
          </p:cNvSpPr>
          <p:nvPr>
            <p:ph idx="1"/>
          </p:nvPr>
        </p:nvSpPr>
        <p:spPr>
          <a:xfrm>
            <a:off x="838200" y="1929384"/>
            <a:ext cx="10515600" cy="4251960"/>
          </a:xfrm>
        </p:spPr>
        <p:txBody>
          <a:bodyPr>
            <a:normAutofit/>
          </a:bodyPr>
          <a:lstStyle/>
          <a:p>
            <a:pPr lvl="0">
              <a:spcBef>
                <a:spcPts val="2800"/>
              </a:spcBef>
            </a:pPr>
            <a:r>
              <a:rPr lang="en-GB" dirty="0"/>
              <a:t>Lack of detailed specification for installers </a:t>
            </a:r>
          </a:p>
          <a:p>
            <a:pPr lvl="0">
              <a:spcBef>
                <a:spcPts val="2800"/>
              </a:spcBef>
            </a:pPr>
            <a:r>
              <a:rPr lang="en-GB" dirty="0"/>
              <a:t>Often poor system designs are the foundation of poor-quality installs</a:t>
            </a:r>
          </a:p>
          <a:p>
            <a:pPr lvl="0">
              <a:spcBef>
                <a:spcPts val="2800"/>
              </a:spcBef>
            </a:pPr>
            <a:r>
              <a:rPr lang="en-GB" dirty="0"/>
              <a:t>Lack of skills to check designs amongst delivery teams </a:t>
            </a:r>
          </a:p>
          <a:p>
            <a:pPr lvl="0">
              <a:spcBef>
                <a:spcPts val="2800"/>
              </a:spcBef>
            </a:pPr>
            <a:r>
              <a:rPr lang="en-GB" dirty="0"/>
              <a:t>M&amp;E consultants often the worst designers </a:t>
            </a:r>
          </a:p>
          <a:p>
            <a:pPr lvl="0">
              <a:spcBef>
                <a:spcPts val="2800"/>
              </a:spcBef>
            </a:pPr>
            <a:r>
              <a:rPr lang="en-GB" dirty="0"/>
              <a:t>Lack of heat loss calculations to size heat pumps correctly </a:t>
            </a:r>
          </a:p>
        </p:txBody>
      </p:sp>
    </p:spTree>
    <p:extLst>
      <p:ext uri="{BB962C8B-B14F-4D97-AF65-F5344CB8AC3E}">
        <p14:creationId xmlns:p14="http://schemas.microsoft.com/office/powerpoint/2010/main" val="137194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B9B15190-A19A-B33D-D112-22AC071F31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12713" y="914400"/>
            <a:ext cx="9690374" cy="4968819"/>
          </a:xfrm>
          <a:prstGeom prst="rect">
            <a:avLst/>
          </a:prstGeom>
        </p:spPr>
      </p:pic>
    </p:spTree>
    <p:extLst>
      <p:ext uri="{BB962C8B-B14F-4D97-AF65-F5344CB8AC3E}">
        <p14:creationId xmlns:p14="http://schemas.microsoft.com/office/powerpoint/2010/main" val="1951713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E4C66B-B1E1-1C08-90CD-7FC7756FDFA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7AC205-6DF9-0430-5D05-810A0A823BFE}"/>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a:t>Why is bad design happening? </a:t>
            </a:r>
          </a:p>
        </p:txBody>
      </p:sp>
      <p:sp>
        <p:nvSpPr>
          <p:cNvPr id="13"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0EC04349-C222-14FA-8654-9F623C990998}"/>
              </a:ext>
            </a:extLst>
          </p:cNvPr>
          <p:cNvPicPr>
            <a:picLocks noChangeAspect="1"/>
          </p:cNvPicPr>
          <p:nvPr/>
        </p:nvPicPr>
        <p:blipFill>
          <a:blip r:embed="rId3" cstate="email">
            <a:extLst>
              <a:ext uri="{28A0092B-C50C-407E-A947-70E740481C1C}">
                <a14:useLocalDpi xmlns:a14="http://schemas.microsoft.com/office/drawing/2010/main"/>
              </a:ext>
            </a:extLst>
          </a:blip>
          <a:srcRect r="-4"/>
          <a:stretch>
            <a:fillRect/>
          </a:stretch>
        </p:blipFill>
        <p:spPr>
          <a:xfrm>
            <a:off x="292608" y="2834932"/>
            <a:ext cx="3758184" cy="3169744"/>
          </a:xfrm>
          <a:prstGeom prst="rect">
            <a:avLst/>
          </a:prstGeom>
        </p:spPr>
      </p:pic>
      <p:pic>
        <p:nvPicPr>
          <p:cNvPr id="6" name="Picture 5">
            <a:extLst>
              <a:ext uri="{FF2B5EF4-FFF2-40B4-BE49-F238E27FC236}">
                <a16:creationId xmlns:a16="http://schemas.microsoft.com/office/drawing/2014/main" id="{D339E010-1B7E-4A29-42CE-99E7B316FAD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316812" y="2383151"/>
            <a:ext cx="4389047" cy="1458050"/>
          </a:xfrm>
          <a:prstGeom prst="rect">
            <a:avLst/>
          </a:prstGeom>
        </p:spPr>
      </p:pic>
      <p:pic>
        <p:nvPicPr>
          <p:cNvPr id="5" name="Content Placeholder 3">
            <a:extLst>
              <a:ext uri="{FF2B5EF4-FFF2-40B4-BE49-F238E27FC236}">
                <a16:creationId xmlns:a16="http://schemas.microsoft.com/office/drawing/2014/main" id="{9481327F-4FA3-A9A0-EB0D-A4A72D80BCD7}"/>
              </a:ext>
            </a:extLst>
          </p:cNvPr>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a:off x="5122585" y="4197206"/>
            <a:ext cx="5799603" cy="1926297"/>
          </a:xfrm>
          <a:prstGeom prst="rect">
            <a:avLst/>
          </a:prstGeom>
        </p:spPr>
      </p:pic>
    </p:spTree>
    <p:extLst>
      <p:ext uri="{BB962C8B-B14F-4D97-AF65-F5344CB8AC3E}">
        <p14:creationId xmlns:p14="http://schemas.microsoft.com/office/powerpoint/2010/main" val="1216670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03DC-6926-CB6B-E9EC-3669E091A110}"/>
              </a:ext>
            </a:extLst>
          </p:cNvPr>
          <p:cNvSpPr>
            <a:spLocks noGrp="1"/>
          </p:cNvSpPr>
          <p:nvPr>
            <p:ph type="title"/>
          </p:nvPr>
        </p:nvSpPr>
        <p:spPr>
          <a:xfrm>
            <a:off x="601936" y="231832"/>
            <a:ext cx="6302147" cy="1048410"/>
          </a:xfrm>
        </p:spPr>
        <p:txBody>
          <a:bodyPr vert="horz" lIns="91440" tIns="45720" rIns="91440" bIns="45720" rtlCol="0" anchor="b">
            <a:normAutofit/>
          </a:bodyPr>
          <a:lstStyle/>
          <a:p>
            <a:r>
              <a:rPr lang="en-US" sz="3600" dirty="0"/>
              <a:t>Bad design…Bad install </a:t>
            </a:r>
          </a:p>
        </p:txBody>
      </p:sp>
      <p:pic>
        <p:nvPicPr>
          <p:cNvPr id="5" name="Content Placeholder 4">
            <a:extLst>
              <a:ext uri="{FF2B5EF4-FFF2-40B4-BE49-F238E27FC236}">
                <a16:creationId xmlns:a16="http://schemas.microsoft.com/office/drawing/2014/main" id="{639606B9-86BC-9A0B-5C68-707D5D27976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6497792" y="1393646"/>
            <a:ext cx="5819738" cy="4364804"/>
          </a:xfrm>
          <a:prstGeom prst="rect">
            <a:avLst/>
          </a:prstGeom>
        </p:spPr>
      </p:pic>
      <p:grpSp>
        <p:nvGrpSpPr>
          <p:cNvPr id="3" name="Group 2">
            <a:extLst>
              <a:ext uri="{FF2B5EF4-FFF2-40B4-BE49-F238E27FC236}">
                <a16:creationId xmlns:a16="http://schemas.microsoft.com/office/drawing/2014/main" id="{9ADFF139-C970-F60F-AF93-BCE33B3DEE13}"/>
              </a:ext>
            </a:extLst>
          </p:cNvPr>
          <p:cNvGrpSpPr/>
          <p:nvPr/>
        </p:nvGrpSpPr>
        <p:grpSpPr>
          <a:xfrm>
            <a:off x="601936" y="1560619"/>
            <a:ext cx="6352848" cy="5148853"/>
            <a:chOff x="105890" y="1191944"/>
            <a:chExt cx="7558313" cy="4913503"/>
          </a:xfrm>
        </p:grpSpPr>
        <p:pic>
          <p:nvPicPr>
            <p:cNvPr id="9" name="Picture 8">
              <a:extLst>
                <a:ext uri="{FF2B5EF4-FFF2-40B4-BE49-F238E27FC236}">
                  <a16:creationId xmlns:a16="http://schemas.microsoft.com/office/drawing/2014/main" id="{6BAEA2AB-79E9-AB7F-992F-5C87525ACE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4121" y="5033658"/>
              <a:ext cx="7420082" cy="1071789"/>
            </a:xfrm>
            <a:prstGeom prst="rect">
              <a:avLst/>
            </a:prstGeom>
          </p:spPr>
        </p:pic>
        <p:pic>
          <p:nvPicPr>
            <p:cNvPr id="11" name="Picture 10">
              <a:extLst>
                <a:ext uri="{FF2B5EF4-FFF2-40B4-BE49-F238E27FC236}">
                  <a16:creationId xmlns:a16="http://schemas.microsoft.com/office/drawing/2014/main" id="{F0CF8780-98B5-53B7-2083-6DF5307DC3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890" y="1191944"/>
              <a:ext cx="7192982" cy="3574153"/>
            </a:xfrm>
            <a:prstGeom prst="rect">
              <a:avLst/>
            </a:prstGeom>
          </p:spPr>
        </p:pic>
        <p:sp>
          <p:nvSpPr>
            <p:cNvPr id="12" name="Oval 11">
              <a:extLst>
                <a:ext uri="{FF2B5EF4-FFF2-40B4-BE49-F238E27FC236}">
                  <a16:creationId xmlns:a16="http://schemas.microsoft.com/office/drawing/2014/main" id="{1F45CC60-F9E5-FF5C-BAC4-347C0A33693E}"/>
                </a:ext>
              </a:extLst>
            </p:cNvPr>
            <p:cNvSpPr/>
            <p:nvPr/>
          </p:nvSpPr>
          <p:spPr>
            <a:xfrm>
              <a:off x="6351815" y="3836292"/>
              <a:ext cx="555172" cy="4898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18619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602DAD-6F3E-A092-553E-8404DBA29D1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F2A1F51-E2D5-DE01-9F37-E2457AB7C08A}"/>
              </a:ext>
            </a:extLst>
          </p:cNvPr>
          <p:cNvSpPr>
            <a:spLocks noGrp="1"/>
          </p:cNvSpPr>
          <p:nvPr>
            <p:ph type="title"/>
          </p:nvPr>
        </p:nvSpPr>
        <p:spPr>
          <a:xfrm>
            <a:off x="838200" y="365125"/>
            <a:ext cx="10515600" cy="1325563"/>
          </a:xfrm>
        </p:spPr>
        <p:txBody>
          <a:bodyPr>
            <a:normAutofit/>
          </a:bodyPr>
          <a:lstStyle/>
          <a:p>
            <a:r>
              <a:rPr lang="en-GB" sz="5400"/>
              <a:t>Design: Recommended Actions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F3A3CF5-3631-FE82-0228-9B6B8816A580}"/>
              </a:ext>
            </a:extLst>
          </p:cNvPr>
          <p:cNvSpPr>
            <a:spLocks noGrp="1"/>
          </p:cNvSpPr>
          <p:nvPr>
            <p:ph idx="1"/>
          </p:nvPr>
        </p:nvSpPr>
        <p:spPr>
          <a:xfrm>
            <a:off x="838200" y="1929384"/>
            <a:ext cx="10515600" cy="4251960"/>
          </a:xfrm>
        </p:spPr>
        <p:txBody>
          <a:bodyPr>
            <a:normAutofit/>
          </a:bodyPr>
          <a:lstStyle/>
          <a:p>
            <a:pPr marL="0" lvl="0" indent="0">
              <a:spcBef>
                <a:spcPts val="2800"/>
              </a:spcBef>
              <a:buNone/>
            </a:pPr>
            <a:r>
              <a:rPr lang="en-GB" dirty="0"/>
              <a:t>Action 1. Review and update existing specifications/ employer requirements</a:t>
            </a:r>
          </a:p>
          <a:p>
            <a:pPr marL="0" lvl="0" indent="0">
              <a:spcBef>
                <a:spcPts val="2800"/>
              </a:spcBef>
              <a:buNone/>
            </a:pPr>
            <a:r>
              <a:rPr lang="en-GB" dirty="0"/>
              <a:t>Action 2. Monitor the implementation of specification KPIs. </a:t>
            </a:r>
          </a:p>
          <a:p>
            <a:pPr marL="0" lvl="0" indent="0">
              <a:spcBef>
                <a:spcPts val="2800"/>
              </a:spcBef>
              <a:buNone/>
            </a:pPr>
            <a:r>
              <a:rPr lang="en-GB" dirty="0"/>
              <a:t>Action 3. Seek expert advise to check designs/ build internal skills  	</a:t>
            </a:r>
          </a:p>
        </p:txBody>
      </p:sp>
    </p:spTree>
    <p:extLst>
      <p:ext uri="{BB962C8B-B14F-4D97-AF65-F5344CB8AC3E}">
        <p14:creationId xmlns:p14="http://schemas.microsoft.com/office/powerpoint/2010/main" val="387848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12A0F0-B7B2-A345-4055-6B155E3041B2}"/>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D5B5F31-18CC-DBD5-BE9E-886C20A685C2}"/>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4600"/>
              <a:t>Design Action 1: </a:t>
            </a:r>
            <a:br>
              <a:rPr lang="en-US" sz="4600"/>
            </a:br>
            <a:r>
              <a:rPr lang="en-US" sz="4600"/>
              <a:t>Review existing specifications</a:t>
            </a:r>
          </a:p>
        </p:txBody>
      </p:sp>
      <p:sp>
        <p:nvSpPr>
          <p:cNvPr id="21"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 name="Content Placeholder 4" descr="A company's list of performance specifications&#10;&#10;AI-generated content may be incorrect.">
            <a:extLst>
              <a:ext uri="{FF2B5EF4-FFF2-40B4-BE49-F238E27FC236}">
                <a16:creationId xmlns:a16="http://schemas.microsoft.com/office/drawing/2014/main" id="{8323D0B0-C1C3-6CB1-52FD-3B4577A9E28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415190" y="2002118"/>
            <a:ext cx="7551302" cy="4908346"/>
          </a:xfrm>
          <a:prstGeom prst="rect">
            <a:avLst/>
          </a:prstGeom>
        </p:spPr>
      </p:pic>
      <p:grpSp>
        <p:nvGrpSpPr>
          <p:cNvPr id="4" name="Group 3">
            <a:extLst>
              <a:ext uri="{FF2B5EF4-FFF2-40B4-BE49-F238E27FC236}">
                <a16:creationId xmlns:a16="http://schemas.microsoft.com/office/drawing/2014/main" id="{87E9A147-4C18-4BF1-B6CD-FDD45EB77CB3}"/>
              </a:ext>
            </a:extLst>
          </p:cNvPr>
          <p:cNvGrpSpPr/>
          <p:nvPr/>
        </p:nvGrpSpPr>
        <p:grpSpPr>
          <a:xfrm>
            <a:off x="583075" y="2642616"/>
            <a:ext cx="5088346" cy="3605784"/>
            <a:chOff x="974125" y="1770798"/>
            <a:chExt cx="5562886" cy="4288270"/>
          </a:xfrm>
        </p:grpSpPr>
        <p:pic>
          <p:nvPicPr>
            <p:cNvPr id="6" name="Picture 5">
              <a:extLst>
                <a:ext uri="{FF2B5EF4-FFF2-40B4-BE49-F238E27FC236}">
                  <a16:creationId xmlns:a16="http://schemas.microsoft.com/office/drawing/2014/main" id="{4DE2E2E2-F6F3-5B69-05BF-E0109ADD40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20145" y="1876953"/>
              <a:ext cx="3313664" cy="4182115"/>
            </a:xfrm>
            <a:prstGeom prst="rect">
              <a:avLst/>
            </a:prstGeom>
          </p:spPr>
        </p:pic>
        <p:pic>
          <p:nvPicPr>
            <p:cNvPr id="11" name="Picture 10">
              <a:extLst>
                <a:ext uri="{FF2B5EF4-FFF2-40B4-BE49-F238E27FC236}">
                  <a16:creationId xmlns:a16="http://schemas.microsoft.com/office/drawing/2014/main" id="{C8FABFCC-7B35-9E1C-4EE2-957D12D516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4125" y="1770798"/>
              <a:ext cx="5562886" cy="2197213"/>
            </a:xfrm>
            <a:prstGeom prst="rect">
              <a:avLst/>
            </a:prstGeom>
          </p:spPr>
        </p:pic>
      </p:grpSp>
    </p:spTree>
    <p:extLst>
      <p:ext uri="{BB962C8B-B14F-4D97-AF65-F5344CB8AC3E}">
        <p14:creationId xmlns:p14="http://schemas.microsoft.com/office/powerpoint/2010/main" val="20102882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5F89C13-6177-93A2-AE6B-82EA80CD8C48}"/>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Heat Pump Guidance Doc</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8CB9FD7D-BD1C-3B3A-DD48-D380743BC0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63526" y="2633472"/>
            <a:ext cx="6461900" cy="3586353"/>
          </a:xfrm>
          <a:prstGeom prst="rect">
            <a:avLst/>
          </a:prstGeom>
        </p:spPr>
      </p:pic>
    </p:spTree>
    <p:extLst>
      <p:ext uri="{BB962C8B-B14F-4D97-AF65-F5344CB8AC3E}">
        <p14:creationId xmlns:p14="http://schemas.microsoft.com/office/powerpoint/2010/main" val="2781235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B83E8-607E-95A9-260F-624687946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EE60D3-EE97-DB6E-A9B5-3C31997085D8}"/>
              </a:ext>
            </a:extLst>
          </p:cNvPr>
          <p:cNvSpPr>
            <a:spLocks noGrp="1"/>
          </p:cNvSpPr>
          <p:nvPr>
            <p:ph type="title"/>
          </p:nvPr>
        </p:nvSpPr>
        <p:spPr>
          <a:xfrm>
            <a:off x="481492" y="409793"/>
            <a:ext cx="10141799" cy="939339"/>
          </a:xfrm>
        </p:spPr>
        <p:txBody>
          <a:bodyPr anchor="b">
            <a:normAutofit/>
          </a:bodyPr>
          <a:lstStyle/>
          <a:p>
            <a:r>
              <a:rPr lang="en-GB" sz="3600"/>
              <a:t>Table of Contents: Guidance Doc</a:t>
            </a:r>
            <a:endParaRPr lang="en-GB" sz="3600" dirty="0"/>
          </a:p>
        </p:txBody>
      </p:sp>
      <p:grpSp>
        <p:nvGrpSpPr>
          <p:cNvPr id="3" name="Group 2">
            <a:extLst>
              <a:ext uri="{FF2B5EF4-FFF2-40B4-BE49-F238E27FC236}">
                <a16:creationId xmlns:a16="http://schemas.microsoft.com/office/drawing/2014/main" id="{32E53827-4920-6305-082E-E3CDB56800C0}"/>
              </a:ext>
            </a:extLst>
          </p:cNvPr>
          <p:cNvGrpSpPr/>
          <p:nvPr/>
        </p:nvGrpSpPr>
        <p:grpSpPr>
          <a:xfrm>
            <a:off x="322528" y="1763864"/>
            <a:ext cx="11383362" cy="4707206"/>
            <a:chOff x="360139" y="681037"/>
            <a:chExt cx="11538919" cy="4763868"/>
          </a:xfrm>
        </p:grpSpPr>
        <p:pic>
          <p:nvPicPr>
            <p:cNvPr id="4" name="Picture 3">
              <a:extLst>
                <a:ext uri="{FF2B5EF4-FFF2-40B4-BE49-F238E27FC236}">
                  <a16:creationId xmlns:a16="http://schemas.microsoft.com/office/drawing/2014/main" id="{11C7D289-27FE-E4C7-0901-152C6FBA9D2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0139" y="681037"/>
              <a:ext cx="7157367" cy="4763868"/>
            </a:xfrm>
            <a:prstGeom prst="rect">
              <a:avLst/>
            </a:prstGeom>
          </p:spPr>
        </p:pic>
        <p:pic>
          <p:nvPicPr>
            <p:cNvPr id="6" name="Picture 5">
              <a:extLst>
                <a:ext uri="{FF2B5EF4-FFF2-40B4-BE49-F238E27FC236}">
                  <a16:creationId xmlns:a16="http://schemas.microsoft.com/office/drawing/2014/main" id="{518CFFB0-7060-E258-7FDC-778655900F1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29802" y="683083"/>
              <a:ext cx="4769256" cy="4738683"/>
            </a:xfrm>
            <a:prstGeom prst="rect">
              <a:avLst/>
            </a:prstGeom>
          </p:spPr>
        </p:pic>
      </p:grpSp>
    </p:spTree>
    <p:extLst>
      <p:ext uri="{BB962C8B-B14F-4D97-AF65-F5344CB8AC3E}">
        <p14:creationId xmlns:p14="http://schemas.microsoft.com/office/powerpoint/2010/main" val="3580667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4D795F-1948-27EB-8E3B-BC8B3647684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Content Placeholder 7">
            <a:extLst>
              <a:ext uri="{FF2B5EF4-FFF2-40B4-BE49-F238E27FC236}">
                <a16:creationId xmlns:a16="http://schemas.microsoft.com/office/drawing/2014/main" id="{7C25C07E-A3B3-8360-D1DF-A2B6A4EAC15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21453" y="817676"/>
            <a:ext cx="9326157" cy="5222647"/>
          </a:xfrm>
          <a:prstGeom prst="rect">
            <a:avLst/>
          </a:prstGeom>
        </p:spPr>
      </p:pic>
      <p:pic>
        <p:nvPicPr>
          <p:cNvPr id="2" name="Picture 1">
            <a:extLst>
              <a:ext uri="{FF2B5EF4-FFF2-40B4-BE49-F238E27FC236}">
                <a16:creationId xmlns:a16="http://schemas.microsoft.com/office/drawing/2014/main" id="{FAFD2828-6696-B440-B587-E7E01FA2C763}"/>
              </a:ext>
            </a:extLst>
          </p:cNvPr>
          <p:cNvPicPr>
            <a:picLocks noChangeAspect="1"/>
          </p:cNvPicPr>
          <p:nvPr/>
        </p:nvPicPr>
        <p:blipFill>
          <a:blip r:embed="rId4"/>
          <a:stretch>
            <a:fillRect/>
          </a:stretch>
        </p:blipFill>
        <p:spPr>
          <a:xfrm>
            <a:off x="1621453" y="1993692"/>
            <a:ext cx="8812976" cy="3787812"/>
          </a:xfrm>
          <a:prstGeom prst="rect">
            <a:avLst/>
          </a:prstGeom>
        </p:spPr>
      </p:pic>
    </p:spTree>
    <p:extLst>
      <p:ext uri="{BB962C8B-B14F-4D97-AF65-F5344CB8AC3E}">
        <p14:creationId xmlns:p14="http://schemas.microsoft.com/office/powerpoint/2010/main" val="217059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D404E6-6C2D-6384-C651-4BB68FC01C4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9CD93A0-BF8E-F75F-F4E9-19C02616B085}"/>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100" kern="1200">
                <a:solidFill>
                  <a:schemeClr val="tx1"/>
                </a:solidFill>
                <a:latin typeface="+mj-lt"/>
                <a:ea typeface="+mj-ea"/>
                <a:cs typeface="+mj-cs"/>
              </a:rPr>
              <a:t>Design Action 2: </a:t>
            </a:r>
            <a:br>
              <a:rPr lang="en-US" sz="4100" kern="1200">
                <a:solidFill>
                  <a:schemeClr val="tx1"/>
                </a:solidFill>
                <a:latin typeface="+mj-lt"/>
                <a:ea typeface="+mj-ea"/>
                <a:cs typeface="+mj-cs"/>
              </a:rPr>
            </a:br>
            <a:r>
              <a:rPr lang="en-US" sz="4100" kern="1200">
                <a:solidFill>
                  <a:schemeClr val="tx1"/>
                </a:solidFill>
                <a:latin typeface="+mj-lt"/>
                <a:ea typeface="+mj-ea"/>
                <a:cs typeface="+mj-cs"/>
              </a:rPr>
              <a:t>Monitor the implementation of specification KPIs. </a:t>
            </a:r>
          </a:p>
        </p:txBody>
      </p:sp>
      <p:sp>
        <p:nvSpPr>
          <p:cNvPr id="14"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D443844E-9FAD-6306-6DFF-9E70F85F5A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82" y="2225140"/>
            <a:ext cx="12240461" cy="3457930"/>
          </a:xfrm>
          <a:prstGeom prst="rect">
            <a:avLst/>
          </a:prstGeom>
        </p:spPr>
      </p:pic>
    </p:spTree>
    <p:extLst>
      <p:ext uri="{BB962C8B-B14F-4D97-AF65-F5344CB8AC3E}">
        <p14:creationId xmlns:p14="http://schemas.microsoft.com/office/powerpoint/2010/main" val="31281167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E650C4-DF63-3114-E254-06C2619E649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8FF82A4-DF19-F9EA-600D-0F5B48CB71C2}"/>
              </a:ext>
            </a:extLst>
          </p:cNvPr>
          <p:cNvSpPr>
            <a:spLocks noGrp="1"/>
          </p:cNvSpPr>
          <p:nvPr>
            <p:ph type="title"/>
          </p:nvPr>
        </p:nvSpPr>
        <p:spPr>
          <a:xfrm>
            <a:off x="838200" y="365125"/>
            <a:ext cx="10515600" cy="1325563"/>
          </a:xfrm>
        </p:spPr>
        <p:txBody>
          <a:bodyPr>
            <a:normAutofit/>
          </a:bodyPr>
          <a:lstStyle/>
          <a:p>
            <a:r>
              <a:rPr lang="en-GB" sz="3400"/>
              <a:t>Design Action 3: </a:t>
            </a:r>
            <a:br>
              <a:rPr lang="en-GB" sz="3400"/>
            </a:br>
            <a:r>
              <a:rPr lang="en-GB" sz="3400"/>
              <a:t>Seek expert advise to check designs/ build internal skills  </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Content Placeholder 2">
            <a:extLst>
              <a:ext uri="{FF2B5EF4-FFF2-40B4-BE49-F238E27FC236}">
                <a16:creationId xmlns:a16="http://schemas.microsoft.com/office/drawing/2014/main" id="{AC4DBB3D-7034-FC58-D90B-8B857E1EA88C}"/>
              </a:ext>
            </a:extLst>
          </p:cNvPr>
          <p:cNvSpPr>
            <a:spLocks noGrp="1"/>
          </p:cNvSpPr>
          <p:nvPr>
            <p:ph idx="1"/>
          </p:nvPr>
        </p:nvSpPr>
        <p:spPr>
          <a:xfrm>
            <a:off x="838200" y="1929384"/>
            <a:ext cx="10515600" cy="4251960"/>
          </a:xfrm>
        </p:spPr>
        <p:txBody>
          <a:bodyPr>
            <a:normAutofit/>
          </a:bodyPr>
          <a:lstStyle/>
          <a:p>
            <a:r>
              <a:rPr lang="en-GB" dirty="0"/>
              <a:t>Heat Geek/ </a:t>
            </a:r>
            <a:r>
              <a:rPr lang="en-GB" dirty="0" err="1"/>
              <a:t>Warmur</a:t>
            </a:r>
            <a:r>
              <a:rPr lang="en-GB" dirty="0"/>
              <a:t> academy trained a good start </a:t>
            </a:r>
          </a:p>
          <a:p>
            <a:r>
              <a:rPr lang="en-GB" dirty="0"/>
              <a:t>Manufacturers can be a big help (free)</a:t>
            </a:r>
          </a:p>
          <a:p>
            <a:r>
              <a:rPr lang="en-GB" dirty="0"/>
              <a:t>Asking installers to use consistent design tools e.g. Spruce etc (see guidance docs)</a:t>
            </a:r>
          </a:p>
          <a:p>
            <a:pPr lvl="0"/>
            <a:endParaRPr lang="en-GB" dirty="0"/>
          </a:p>
        </p:txBody>
      </p:sp>
    </p:spTree>
    <p:extLst>
      <p:ext uri="{BB962C8B-B14F-4D97-AF65-F5344CB8AC3E}">
        <p14:creationId xmlns:p14="http://schemas.microsoft.com/office/powerpoint/2010/main" val="165511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D4C876B-4048-EAC8-4959-1A9CB490FED0}"/>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100"/>
              <a:t>Design checker tool (in progress)</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Content Placeholder 6">
            <a:extLst>
              <a:ext uri="{FF2B5EF4-FFF2-40B4-BE49-F238E27FC236}">
                <a16:creationId xmlns:a16="http://schemas.microsoft.com/office/drawing/2014/main" id="{25EDC303-669B-C59F-BCEE-6AE8836AA633}"/>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419008" y="2642616"/>
            <a:ext cx="3416480" cy="3605784"/>
          </a:xfrm>
          <a:prstGeom prst="rect">
            <a:avLst/>
          </a:prstGeom>
        </p:spPr>
      </p:pic>
      <p:pic>
        <p:nvPicPr>
          <p:cNvPr id="5" name="Picture 4">
            <a:extLst>
              <a:ext uri="{FF2B5EF4-FFF2-40B4-BE49-F238E27FC236}">
                <a16:creationId xmlns:a16="http://schemas.microsoft.com/office/drawing/2014/main" id="{EF3F4F89-6D2C-81AB-1E24-B717D332B7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67827" y="2642616"/>
            <a:ext cx="3587754" cy="3605784"/>
          </a:xfrm>
          <a:prstGeom prst="rect">
            <a:avLst/>
          </a:prstGeom>
        </p:spPr>
      </p:pic>
    </p:spTree>
    <p:extLst>
      <p:ext uri="{BB962C8B-B14F-4D97-AF65-F5344CB8AC3E}">
        <p14:creationId xmlns:p14="http://schemas.microsoft.com/office/powerpoint/2010/main" val="2732027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205F-F645-88CA-1200-5961619BF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F6954-A387-0887-C5C6-D939E81B3084}"/>
              </a:ext>
            </a:extLst>
          </p:cNvPr>
          <p:cNvSpPr>
            <a:spLocks noGrp="1"/>
          </p:cNvSpPr>
          <p:nvPr>
            <p:ph type="title"/>
          </p:nvPr>
        </p:nvSpPr>
        <p:spPr>
          <a:xfrm>
            <a:off x="646468" y="563417"/>
            <a:ext cx="10173010" cy="784960"/>
          </a:xfrm>
        </p:spPr>
        <p:txBody>
          <a:bodyPr anchor="ctr">
            <a:normAutofit/>
          </a:bodyPr>
          <a:lstStyle/>
          <a:p>
            <a:r>
              <a:rPr lang="en-GB" sz="3600" dirty="0"/>
              <a:t>Design:	Key Takeaways</a:t>
            </a:r>
          </a:p>
        </p:txBody>
      </p:sp>
      <p:graphicFrame>
        <p:nvGraphicFramePr>
          <p:cNvPr id="5" name="Content Placeholder 2">
            <a:extLst>
              <a:ext uri="{FF2B5EF4-FFF2-40B4-BE49-F238E27FC236}">
                <a16:creationId xmlns:a16="http://schemas.microsoft.com/office/drawing/2014/main" id="{42DC445A-4DE3-6B40-B6A6-FF457D2DD3E0}"/>
              </a:ext>
            </a:extLst>
          </p:cNvPr>
          <p:cNvGraphicFramePr>
            <a:graphicFrameLocks noGrp="1"/>
          </p:cNvGraphicFramePr>
          <p:nvPr>
            <p:ph idx="1"/>
          </p:nvPr>
        </p:nvGraphicFramePr>
        <p:xfrm>
          <a:off x="838201" y="2500282"/>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296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8"/>
          <p:cNvSpPr txBox="1">
            <a:spLocks noGrp="1"/>
          </p:cNvSpPr>
          <p:nvPr>
            <p:ph type="ctrTitle"/>
          </p:nvPr>
        </p:nvSpPr>
        <p:spPr>
          <a:xfrm>
            <a:off x="508900" y="1969800"/>
            <a:ext cx="3664000" cy="2918400"/>
          </a:xfrm>
          <a:prstGeom prst="rect">
            <a:avLst/>
          </a:prstGeom>
        </p:spPr>
        <p:txBody>
          <a:bodyPr spcFirstLastPara="1" vert="horz" wrap="square" lIns="121900" tIns="121900" rIns="121900" bIns="121900" rtlCol="0" anchor="t" anchorCtr="0">
            <a:noAutofit/>
          </a:bodyPr>
          <a:lstStyle/>
          <a:p>
            <a:r>
              <a:rPr lang="en-GB" sz="3200" b="0"/>
              <a:t>Scan the QR code to register your interest in future research and/or testing opportunities!</a:t>
            </a:r>
            <a:endParaRPr sz="3200" b="0"/>
          </a:p>
        </p:txBody>
      </p:sp>
      <p:sp>
        <p:nvSpPr>
          <p:cNvPr id="362" name="Google Shape;362;p48"/>
          <p:cNvSpPr txBox="1">
            <a:spLocks noGrp="1"/>
          </p:cNvSpPr>
          <p:nvPr>
            <p:ph type="ctrTitle" idx="4"/>
          </p:nvPr>
        </p:nvSpPr>
        <p:spPr>
          <a:xfrm>
            <a:off x="508900" y="396100"/>
            <a:ext cx="11556400" cy="1128000"/>
          </a:xfrm>
          <a:prstGeom prst="rect">
            <a:avLst/>
          </a:prstGeom>
        </p:spPr>
        <p:txBody>
          <a:bodyPr spcFirstLastPara="1" vert="horz" wrap="square" lIns="121900" tIns="121900" rIns="121900" bIns="121900" rtlCol="0" anchor="ctr" anchorCtr="0">
            <a:noAutofit/>
          </a:bodyPr>
          <a:lstStyle/>
          <a:p>
            <a:pPr>
              <a:buSzPts val="990"/>
            </a:pPr>
            <a:r>
              <a:rPr lang="en-GB" sz="4520">
                <a:solidFill>
                  <a:srgbClr val="0000FF"/>
                </a:solidFill>
              </a:rPr>
              <a:t>Nesta’s Installer Design Healthcheck</a:t>
            </a:r>
            <a:endParaRPr sz="4520">
              <a:solidFill>
                <a:srgbClr val="0000FF"/>
              </a:solidFill>
            </a:endParaRPr>
          </a:p>
        </p:txBody>
      </p:sp>
      <p:pic>
        <p:nvPicPr>
          <p:cNvPr id="363" name="Google Shape;363;p48" title="adobe-express-qr-code.png"/>
          <p:cNvPicPr preferRelativeResize="0"/>
          <p:nvPr/>
        </p:nvPicPr>
        <p:blipFill>
          <a:blip r:embed="rId3">
            <a:alphaModFix/>
          </a:blip>
          <a:stretch>
            <a:fillRect/>
          </a:stretch>
        </p:blipFill>
        <p:spPr>
          <a:xfrm>
            <a:off x="5994001" y="1524101"/>
            <a:ext cx="4700900" cy="47009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1CCABEC-6517-B52D-FD82-856411D4B1F2}"/>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Questions </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83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154FEBB-73BB-05C4-0D7C-5B141D31199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Installation</a:t>
            </a:r>
          </a:p>
        </p:txBody>
      </p:sp>
      <p:sp>
        <p:nvSpPr>
          <p:cNvPr id="3" name="Content Placeholder 2">
            <a:extLst>
              <a:ext uri="{FF2B5EF4-FFF2-40B4-BE49-F238E27FC236}">
                <a16:creationId xmlns:a16="http://schemas.microsoft.com/office/drawing/2014/main" id="{6295ED19-D7F3-612C-67EE-D70898567869}"/>
              </a:ext>
            </a:extLst>
          </p:cNvPr>
          <p:cNvSpPr>
            <a:spLocks noGrp="1"/>
          </p:cNvSpPr>
          <p:nvPr>
            <p:ph idx="1"/>
          </p:nvPr>
        </p:nvSpPr>
        <p:spPr>
          <a:xfrm>
            <a:off x="838199" y="4983276"/>
            <a:ext cx="10512552" cy="1126680"/>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 </a:t>
            </a:r>
          </a:p>
        </p:txBody>
      </p:sp>
      <p:sp>
        <p:nvSpPr>
          <p:cNvPr id="13"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06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D0FE1-C53E-7B8F-9809-F149C092080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84FFA6A-3E50-1875-A0AB-82FA029825FC}"/>
              </a:ext>
            </a:extLst>
          </p:cNvPr>
          <p:cNvSpPr>
            <a:spLocks noGrp="1"/>
          </p:cNvSpPr>
          <p:nvPr>
            <p:ph type="title"/>
          </p:nvPr>
        </p:nvSpPr>
        <p:spPr>
          <a:xfrm>
            <a:off x="838200" y="365125"/>
            <a:ext cx="10515600" cy="1325563"/>
          </a:xfrm>
        </p:spPr>
        <p:txBody>
          <a:bodyPr>
            <a:normAutofit/>
          </a:bodyPr>
          <a:lstStyle/>
          <a:p>
            <a:r>
              <a:rPr lang="en-GB" sz="5400"/>
              <a:t>Installation: what we learned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38196A3A-EA46-94B2-8241-3B741FCACD35}"/>
              </a:ext>
            </a:extLst>
          </p:cNvPr>
          <p:cNvSpPr>
            <a:spLocks noGrp="1"/>
          </p:cNvSpPr>
          <p:nvPr>
            <p:ph idx="1"/>
          </p:nvPr>
        </p:nvSpPr>
        <p:spPr>
          <a:xfrm>
            <a:off x="838200" y="1929384"/>
            <a:ext cx="10515600" cy="4251960"/>
          </a:xfrm>
        </p:spPr>
        <p:txBody>
          <a:bodyPr>
            <a:normAutofit/>
          </a:bodyPr>
          <a:lstStyle/>
          <a:p>
            <a:r>
              <a:rPr lang="en-GB" dirty="0"/>
              <a:t>Audit results show lack of competency amongst average installer</a:t>
            </a:r>
          </a:p>
          <a:p>
            <a:r>
              <a:rPr lang="en-GB" dirty="0"/>
              <a:t>Poor design but also poor implementation </a:t>
            </a:r>
          </a:p>
          <a:p>
            <a:r>
              <a:rPr lang="en-GB" dirty="0"/>
              <a:t>Commissioning of systems particularly poor in new builds</a:t>
            </a:r>
          </a:p>
          <a:p>
            <a:r>
              <a:rPr lang="en-GB" dirty="0"/>
              <a:t>No monitoring or post install evaluation taking place  </a:t>
            </a:r>
          </a:p>
          <a:p>
            <a:endParaRPr lang="en-GB" dirty="0"/>
          </a:p>
        </p:txBody>
      </p:sp>
    </p:spTree>
    <p:extLst>
      <p:ext uri="{BB962C8B-B14F-4D97-AF65-F5344CB8AC3E}">
        <p14:creationId xmlns:p14="http://schemas.microsoft.com/office/powerpoint/2010/main" val="189539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80A1D6-0488-29CA-FB83-31778451323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389A5B7-6C6E-C681-B37C-5C077AA33872}"/>
              </a:ext>
            </a:extLst>
          </p:cNvPr>
          <p:cNvSpPr>
            <a:spLocks noGrp="1"/>
          </p:cNvSpPr>
          <p:nvPr>
            <p:ph type="title"/>
          </p:nvPr>
        </p:nvSpPr>
        <p:spPr>
          <a:xfrm>
            <a:off x="838200" y="365125"/>
            <a:ext cx="10515600" cy="1325563"/>
          </a:xfrm>
        </p:spPr>
        <p:txBody>
          <a:bodyPr>
            <a:normAutofit/>
          </a:bodyPr>
          <a:lstStyle/>
          <a:p>
            <a:r>
              <a:rPr lang="en-GB" sz="5400"/>
              <a:t>Installation: Recommended actions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5A827460-8775-250E-F6D6-8B0AE04329CB}"/>
              </a:ext>
            </a:extLst>
          </p:cNvPr>
          <p:cNvSpPr>
            <a:spLocks noGrp="1"/>
          </p:cNvSpPr>
          <p:nvPr>
            <p:ph idx="1"/>
          </p:nvPr>
        </p:nvSpPr>
        <p:spPr>
          <a:xfrm>
            <a:off x="838200" y="1929384"/>
            <a:ext cx="10515600" cy="4251960"/>
          </a:xfrm>
        </p:spPr>
        <p:txBody>
          <a:bodyPr>
            <a:normAutofit/>
          </a:bodyPr>
          <a:lstStyle/>
          <a:p>
            <a:pPr marL="514350" lvl="0" indent="-514350">
              <a:spcAft>
                <a:spcPts val="600"/>
              </a:spcAft>
              <a:buAutoNum type="arabicPeriod"/>
            </a:pPr>
            <a:r>
              <a:rPr lang="en-GB" dirty="0"/>
              <a:t>Self led non-technical 5 point checklist</a:t>
            </a:r>
          </a:p>
          <a:p>
            <a:pPr marL="514350" lvl="0" indent="-514350">
              <a:spcAft>
                <a:spcPts val="600"/>
              </a:spcAft>
              <a:buAutoNum type="arabicPeriod"/>
            </a:pPr>
            <a:r>
              <a:rPr lang="en-GB" dirty="0"/>
              <a:t>Monitor each installation</a:t>
            </a:r>
          </a:p>
          <a:p>
            <a:pPr marL="514350" lvl="0" indent="-514350">
              <a:spcAft>
                <a:spcPts val="600"/>
              </a:spcAft>
              <a:buAutoNum type="arabicPeriod"/>
            </a:pPr>
            <a:r>
              <a:rPr lang="en-GB" dirty="0"/>
              <a:t>Embed self auditing within the delivery process </a:t>
            </a:r>
          </a:p>
        </p:txBody>
      </p:sp>
    </p:spTree>
    <p:extLst>
      <p:ext uri="{BB962C8B-B14F-4D97-AF65-F5344CB8AC3E}">
        <p14:creationId xmlns:p14="http://schemas.microsoft.com/office/powerpoint/2010/main" val="399538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33812D-534F-B478-8EB3-F3AAA67E974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ECEE03-918F-43ED-A7B3-F1BDE3FCE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52C15D3-4401-7D43-5BF6-52DF017D8A72}"/>
              </a:ext>
            </a:extLst>
          </p:cNvPr>
          <p:cNvSpPr>
            <a:spLocks noGrp="1"/>
          </p:cNvSpPr>
          <p:nvPr>
            <p:ph type="title"/>
          </p:nvPr>
        </p:nvSpPr>
        <p:spPr>
          <a:xfrm>
            <a:off x="838200" y="400051"/>
            <a:ext cx="10515600" cy="1270232"/>
          </a:xfrm>
        </p:spPr>
        <p:txBody>
          <a:bodyPr vert="horz" lIns="91440" tIns="45720" rIns="91440" bIns="45720" rtlCol="0" anchor="b">
            <a:normAutofit/>
          </a:bodyPr>
          <a:lstStyle/>
          <a:p>
            <a:pPr algn="ctr"/>
            <a:r>
              <a:rPr lang="en-US" sz="4100" kern="1200">
                <a:solidFill>
                  <a:schemeClr val="tx1"/>
                </a:solidFill>
                <a:latin typeface="+mj-lt"/>
                <a:ea typeface="+mj-ea"/>
                <a:cs typeface="+mj-cs"/>
              </a:rPr>
              <a:t>Installation Action 1: </a:t>
            </a:r>
            <a:br>
              <a:rPr lang="en-US" sz="4100" kern="1200">
                <a:solidFill>
                  <a:schemeClr val="tx1"/>
                </a:solidFill>
                <a:latin typeface="+mj-lt"/>
                <a:ea typeface="+mj-ea"/>
                <a:cs typeface="+mj-cs"/>
              </a:rPr>
            </a:br>
            <a:r>
              <a:rPr lang="en-US" sz="4100" kern="1200">
                <a:solidFill>
                  <a:schemeClr val="tx1"/>
                </a:solidFill>
                <a:latin typeface="+mj-lt"/>
                <a:ea typeface="+mj-ea"/>
                <a:cs typeface="+mj-cs"/>
              </a:rPr>
              <a:t>Non-technical 5 point checklist</a:t>
            </a:r>
          </a:p>
        </p:txBody>
      </p:sp>
      <p:sp>
        <p:nvSpPr>
          <p:cNvPr id="12" name="sketch line">
            <a:extLst>
              <a:ext uri="{FF2B5EF4-FFF2-40B4-BE49-F238E27FC236}">
                <a16:creationId xmlns:a16="http://schemas.microsoft.com/office/drawing/2014/main" id="{010B55F0-C448-403A-8231-AD42A7BA2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682" y="1661139"/>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30B8BF48-7644-BAF1-E42F-0B763A732D0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10365" y="2604527"/>
            <a:ext cx="3524888" cy="3647338"/>
          </a:xfrm>
          <a:custGeom>
            <a:avLst/>
            <a:gdLst/>
            <a:ahLst/>
            <a:cxnLst/>
            <a:rect l="l" t="t" r="r" b="b"/>
            <a:pathLst>
              <a:path w="3524888" h="3647338">
                <a:moveTo>
                  <a:pt x="887181" y="60"/>
                </a:moveTo>
                <a:cubicBezTo>
                  <a:pt x="945946"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5" name="Picture 4">
            <a:extLst>
              <a:ext uri="{FF2B5EF4-FFF2-40B4-BE49-F238E27FC236}">
                <a16:creationId xmlns:a16="http://schemas.microsoft.com/office/drawing/2014/main" id="{AD68EDA4-BE73-B286-76E3-1FB12FEB6AA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333556" y="2604527"/>
            <a:ext cx="3524888" cy="3647338"/>
          </a:xfrm>
          <a:custGeom>
            <a:avLst/>
            <a:gdLst/>
            <a:ahLst/>
            <a:cxnLst/>
            <a:rect l="l" t="t" r="r" b="b"/>
            <a:pathLst>
              <a:path w="3524888" h="3647338">
                <a:moveTo>
                  <a:pt x="887181" y="60"/>
                </a:moveTo>
                <a:cubicBezTo>
                  <a:pt x="945947" y="-443"/>
                  <a:pt x="1004683"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9"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9"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7"/>
                </a:cubicBezTo>
                <a:cubicBezTo>
                  <a:pt x="3492089" y="1780866"/>
                  <a:pt x="3485019" y="1866447"/>
                  <a:pt x="3485079" y="1952109"/>
                </a:cubicBezTo>
                <a:cubicBezTo>
                  <a:pt x="3486753" y="2065682"/>
                  <a:pt x="3498596" y="2178986"/>
                  <a:pt x="3505415" y="2292381"/>
                </a:cubicBezTo>
                <a:cubicBezTo>
                  <a:pt x="3514746" y="2447918"/>
                  <a:pt x="3522761" y="2603544"/>
                  <a:pt x="3508406" y="2759171"/>
                </a:cubicBezTo>
                <a:cubicBezTo>
                  <a:pt x="3497997" y="2866762"/>
                  <a:pt x="3488428"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8"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6"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1" y="60"/>
                </a:cubicBezTo>
                <a:close/>
              </a:path>
            </a:pathLst>
          </a:custGeom>
        </p:spPr>
      </p:pic>
      <p:pic>
        <p:nvPicPr>
          <p:cNvPr id="4" name="Picture 3" descr="A white paper with black text&#10;&#10;AI-generated content may be incorrect.">
            <a:extLst>
              <a:ext uri="{FF2B5EF4-FFF2-40B4-BE49-F238E27FC236}">
                <a16:creationId xmlns:a16="http://schemas.microsoft.com/office/drawing/2014/main" id="{6E128BA7-151F-2ED3-3CCE-51228AB3017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156747" y="2604528"/>
            <a:ext cx="3524888" cy="3647338"/>
          </a:xfrm>
          <a:custGeom>
            <a:avLst/>
            <a:gdLst/>
            <a:ahLst/>
            <a:cxnLst/>
            <a:rect l="l" t="t" r="r" b="b"/>
            <a:pathLst>
              <a:path w="3524888" h="3647338">
                <a:moveTo>
                  <a:pt x="887180" y="60"/>
                </a:moveTo>
                <a:cubicBezTo>
                  <a:pt x="945946" y="-442"/>
                  <a:pt x="1004683" y="2214"/>
                  <a:pt x="1063120" y="9535"/>
                </a:cubicBezTo>
                <a:cubicBezTo>
                  <a:pt x="1192553" y="25206"/>
                  <a:pt x="1324035" y="29312"/>
                  <a:pt x="1454772" y="21769"/>
                </a:cubicBezTo>
                <a:cubicBezTo>
                  <a:pt x="1583729" y="15160"/>
                  <a:pt x="1712924" y="14714"/>
                  <a:pt x="1842239" y="16589"/>
                </a:cubicBezTo>
                <a:cubicBezTo>
                  <a:pt x="1958874" y="18285"/>
                  <a:pt x="2075628" y="18018"/>
                  <a:pt x="2192263" y="13196"/>
                </a:cubicBezTo>
                <a:cubicBezTo>
                  <a:pt x="2323253" y="7660"/>
                  <a:pt x="2454242" y="2928"/>
                  <a:pt x="2585113"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4" y="161085"/>
                  <a:pt x="3501168" y="229143"/>
                  <a:pt x="3512114" y="297090"/>
                </a:cubicBezTo>
                <a:cubicBezTo>
                  <a:pt x="3519231" y="340796"/>
                  <a:pt x="3524136" y="384681"/>
                  <a:pt x="3524809" y="428543"/>
                </a:cubicBezTo>
                <a:cubicBezTo>
                  <a:pt x="3525482" y="472405"/>
                  <a:pt x="3521923" y="516245"/>
                  <a:pt x="3512114" y="559861"/>
                </a:cubicBezTo>
                <a:cubicBezTo>
                  <a:pt x="3491119" y="656469"/>
                  <a:pt x="3485617" y="754605"/>
                  <a:pt x="3495724" y="852186"/>
                </a:cubicBezTo>
                <a:cubicBezTo>
                  <a:pt x="3504577" y="948437"/>
                  <a:pt x="3505176" y="1044867"/>
                  <a:pt x="3502664" y="1141386"/>
                </a:cubicBezTo>
                <a:cubicBezTo>
                  <a:pt x="3500391" y="1228440"/>
                  <a:pt x="3500749" y="1315584"/>
                  <a:pt x="3507210" y="1402639"/>
                </a:cubicBezTo>
                <a:cubicBezTo>
                  <a:pt x="3514626" y="1500407"/>
                  <a:pt x="3520966" y="1598176"/>
                  <a:pt x="3506251" y="1695857"/>
                </a:cubicBezTo>
                <a:cubicBezTo>
                  <a:pt x="3492089" y="1780866"/>
                  <a:pt x="3485019" y="1866447"/>
                  <a:pt x="3485079" y="1952109"/>
                </a:cubicBezTo>
                <a:cubicBezTo>
                  <a:pt x="3486753" y="2065682"/>
                  <a:pt x="3498595" y="2178986"/>
                  <a:pt x="3505414" y="2292381"/>
                </a:cubicBezTo>
                <a:cubicBezTo>
                  <a:pt x="3514746" y="2447918"/>
                  <a:pt x="3522760" y="2603544"/>
                  <a:pt x="3508405" y="2759171"/>
                </a:cubicBezTo>
                <a:cubicBezTo>
                  <a:pt x="3497997" y="2866762"/>
                  <a:pt x="3488427" y="2974352"/>
                  <a:pt x="3496442" y="3082389"/>
                </a:cubicBezTo>
                <a:cubicBezTo>
                  <a:pt x="3502065"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7" y="3642229"/>
                  <a:pt x="1771055" y="3636431"/>
                </a:cubicBezTo>
                <a:cubicBezTo>
                  <a:pt x="1659183" y="3633576"/>
                  <a:pt x="1547429" y="3634736"/>
                  <a:pt x="1435675" y="3638305"/>
                </a:cubicBezTo>
                <a:cubicBezTo>
                  <a:pt x="1179419" y="3646601"/>
                  <a:pt x="923403" y="3637323"/>
                  <a:pt x="667265" y="3634558"/>
                </a:cubicBezTo>
                <a:cubicBezTo>
                  <a:pt x="569736" y="3633488"/>
                  <a:pt x="472205" y="3633665"/>
                  <a:pt x="374793"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40"/>
                </a:cubicBezTo>
                <a:cubicBezTo>
                  <a:pt x="14432" y="472556"/>
                  <a:pt x="17180" y="369671"/>
                  <a:pt x="12878" y="266688"/>
                </a:cubicBezTo>
                <a:lnTo>
                  <a:pt x="14418" y="21931"/>
                </a:lnTo>
                <a:lnTo>
                  <a:pt x="163536" y="23733"/>
                </a:lnTo>
                <a:cubicBezTo>
                  <a:pt x="346324" y="25875"/>
                  <a:pt x="528992" y="25875"/>
                  <a:pt x="711061" y="9535"/>
                </a:cubicBezTo>
                <a:cubicBezTo>
                  <a:pt x="769618" y="4223"/>
                  <a:pt x="828414" y="562"/>
                  <a:pt x="887180" y="60"/>
                </a:cubicBezTo>
                <a:close/>
              </a:path>
            </a:pathLst>
          </a:custGeom>
        </p:spPr>
      </p:pic>
    </p:spTree>
    <p:extLst>
      <p:ext uri="{BB962C8B-B14F-4D97-AF65-F5344CB8AC3E}">
        <p14:creationId xmlns:p14="http://schemas.microsoft.com/office/powerpoint/2010/main" val="390453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C0110F-49FE-9EFF-5A19-01DDB604C0D0}"/>
            </a:ext>
          </a:extLst>
        </p:cNvPr>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D9BA71F-55F0-BCE9-5177-1AF961D9195B}"/>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100" kern="1200">
                <a:solidFill>
                  <a:schemeClr val="tx1"/>
                </a:solidFill>
                <a:latin typeface="+mj-lt"/>
                <a:ea typeface="+mj-ea"/>
                <a:cs typeface="+mj-cs"/>
              </a:rPr>
              <a:t>Installation Action 2: </a:t>
            </a:r>
            <a:br>
              <a:rPr lang="en-US" sz="4100" kern="1200">
                <a:solidFill>
                  <a:schemeClr val="tx1"/>
                </a:solidFill>
                <a:latin typeface="+mj-lt"/>
                <a:ea typeface="+mj-ea"/>
                <a:cs typeface="+mj-cs"/>
              </a:rPr>
            </a:br>
            <a:r>
              <a:rPr lang="en-US" sz="4100" kern="1200">
                <a:solidFill>
                  <a:schemeClr val="tx1"/>
                </a:solidFill>
                <a:latin typeface="+mj-lt"/>
                <a:ea typeface="+mj-ea"/>
                <a:cs typeface="+mj-cs"/>
              </a:rPr>
              <a:t>Specify monitoring on each installation</a:t>
            </a:r>
          </a:p>
        </p:txBody>
      </p:sp>
      <p:sp>
        <p:nvSpPr>
          <p:cNvPr id="2059"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2" name="Picture 4" descr="Mitsubishi Electric Wi-Fi Heat Pump Energy Monitoring">
            <a:extLst>
              <a:ext uri="{FF2B5EF4-FFF2-40B4-BE49-F238E27FC236}">
                <a16:creationId xmlns:a16="http://schemas.microsoft.com/office/drawing/2014/main" id="{5FE3FCF1-4A6E-6E3D-4777-6D99DDB6C15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742744" y="2633472"/>
            <a:ext cx="6703464" cy="358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34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21108C-C431-7DF4-9C19-ED5C9C922EF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D3B3C17-C508-B7A4-403D-64BC87A89FA4}"/>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4100"/>
              <a:t>Installation Action 3: </a:t>
            </a:r>
            <a:br>
              <a:rPr lang="en-US" sz="4100"/>
            </a:br>
            <a:r>
              <a:rPr lang="en-US" sz="4100"/>
              <a:t>Embed self auditing within the delivery process </a:t>
            </a:r>
          </a:p>
        </p:txBody>
      </p:sp>
      <p:sp>
        <p:nvSpPr>
          <p:cNvPr id="1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3">
            <a:extLst>
              <a:ext uri="{FF2B5EF4-FFF2-40B4-BE49-F238E27FC236}">
                <a16:creationId xmlns:a16="http://schemas.microsoft.com/office/drawing/2014/main" id="{5746A8BC-607B-1608-3C46-9448BB50D68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8223662" y="2464904"/>
            <a:ext cx="3560742" cy="331149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FD168AB-70DE-C5B1-1650-F0586AAB548C}"/>
              </a:ext>
            </a:extLst>
          </p:cNvPr>
          <p:cNvGrpSpPr/>
          <p:nvPr/>
        </p:nvGrpSpPr>
        <p:grpSpPr>
          <a:xfrm>
            <a:off x="456716" y="2213767"/>
            <a:ext cx="8664145" cy="3605783"/>
            <a:chOff x="-971089" y="1070875"/>
            <a:chExt cx="13027595" cy="5525121"/>
          </a:xfrm>
        </p:grpSpPr>
        <p:pic>
          <p:nvPicPr>
            <p:cNvPr id="4" name="Picture 2">
              <a:extLst>
                <a:ext uri="{FF2B5EF4-FFF2-40B4-BE49-F238E27FC236}">
                  <a16:creationId xmlns:a16="http://schemas.microsoft.com/office/drawing/2014/main" id="{12D719AE-7314-733F-9654-6884DCA4CBA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4702" y="1070875"/>
              <a:ext cx="11841804" cy="552512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AACB451-8632-48EB-1B78-F35C4AE1FC82}"/>
                    </a:ext>
                  </a:extLst>
                </p14:cNvPr>
                <p14:cNvContentPartPr/>
                <p14:nvPr/>
              </p14:nvContentPartPr>
              <p14:xfrm>
                <a:off x="-971089" y="3655907"/>
                <a:ext cx="9921600" cy="2408400"/>
              </p14:xfrm>
            </p:contentPart>
          </mc:Choice>
          <mc:Fallback xmlns="">
            <p:pic>
              <p:nvPicPr>
                <p:cNvPr id="5" name="Ink 4">
                  <a:extLst>
                    <a:ext uri="{FF2B5EF4-FFF2-40B4-BE49-F238E27FC236}">
                      <a16:creationId xmlns:a16="http://schemas.microsoft.com/office/drawing/2014/main" id="{CAACB451-8632-48EB-1B78-F35C4AE1FC82}"/>
                    </a:ext>
                  </a:extLst>
                </p:cNvPr>
                <p:cNvPicPr/>
                <p:nvPr/>
              </p:nvPicPr>
              <p:blipFill>
                <a:blip r:embed="rId6"/>
                <a:stretch>
                  <a:fillRect/>
                </a:stretch>
              </p:blipFill>
              <p:spPr>
                <a:xfrm>
                  <a:off x="-1065823" y="3559372"/>
                  <a:ext cx="10110526" cy="2600918"/>
                </a:xfrm>
                <a:prstGeom prst="rect">
                  <a:avLst/>
                </a:prstGeom>
              </p:spPr>
            </p:pic>
          </mc:Fallback>
        </mc:AlternateContent>
      </p:grpSp>
    </p:spTree>
    <p:extLst>
      <p:ext uri="{BB962C8B-B14F-4D97-AF65-F5344CB8AC3E}">
        <p14:creationId xmlns:p14="http://schemas.microsoft.com/office/powerpoint/2010/main" val="419459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796E6F8-C03C-F026-8A50-C6C93BD3520F}"/>
              </a:ext>
            </a:extLst>
          </p:cNvPr>
          <p:cNvSpPr>
            <a:spLocks noGrp="1"/>
          </p:cNvSpPr>
          <p:nvPr>
            <p:ph type="title"/>
          </p:nvPr>
        </p:nvSpPr>
        <p:spPr>
          <a:xfrm>
            <a:off x="838200" y="365125"/>
            <a:ext cx="10515600" cy="1325563"/>
          </a:xfrm>
        </p:spPr>
        <p:txBody>
          <a:bodyPr>
            <a:normAutofit/>
          </a:bodyPr>
          <a:lstStyle/>
          <a:p>
            <a:r>
              <a:rPr lang="en-GB" sz="5400"/>
              <a:t>Installation: Key takeaways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E70AA6B-2AA4-57A5-2B36-8A5564413FBA}"/>
              </a:ext>
            </a:extLst>
          </p:cNvPr>
          <p:cNvSpPr>
            <a:spLocks noGrp="1"/>
          </p:cNvSpPr>
          <p:nvPr>
            <p:ph idx="1"/>
          </p:nvPr>
        </p:nvSpPr>
        <p:spPr>
          <a:xfrm>
            <a:off x="838200" y="1929384"/>
            <a:ext cx="10515600" cy="4251960"/>
          </a:xfrm>
        </p:spPr>
        <p:txBody>
          <a:bodyPr>
            <a:normAutofit/>
          </a:bodyPr>
          <a:lstStyle/>
          <a:p>
            <a:pPr marL="514350" indent="-514350">
              <a:buAutoNum type="arabicPeriod"/>
            </a:pPr>
            <a:r>
              <a:rPr lang="en-GB" dirty="0"/>
              <a:t>Using the tools can provide a learning opportunity for yourselves e.g. 5 point check list </a:t>
            </a:r>
          </a:p>
          <a:p>
            <a:pPr marL="514350" indent="-514350">
              <a:buAutoNum type="arabicPeriod"/>
            </a:pPr>
            <a:endParaRPr lang="en-GB" dirty="0"/>
          </a:p>
          <a:p>
            <a:pPr marL="514350" indent="-514350">
              <a:buAutoNum type="arabicPeriod"/>
            </a:pPr>
            <a:r>
              <a:rPr lang="en-GB" dirty="0"/>
              <a:t>Monitoring is essential!</a:t>
            </a:r>
          </a:p>
          <a:p>
            <a:pPr marL="514350" indent="-514350">
              <a:buAutoNum type="arabicPeriod"/>
            </a:pPr>
            <a:endParaRPr lang="en-GB" dirty="0"/>
          </a:p>
          <a:p>
            <a:pPr marL="514350" indent="-514350">
              <a:buAutoNum type="arabicPeriod"/>
            </a:pPr>
            <a:r>
              <a:rPr lang="en-GB" dirty="0"/>
              <a:t>Installer self audit can save problems down the line </a:t>
            </a:r>
          </a:p>
          <a:p>
            <a:pPr marL="514350" indent="-514350">
              <a:buAutoNum type="arabicPeriod"/>
            </a:pPr>
            <a:endParaRPr lang="en-GB" sz="2200" dirty="0"/>
          </a:p>
        </p:txBody>
      </p:sp>
    </p:spTree>
    <p:extLst>
      <p:ext uri="{BB962C8B-B14F-4D97-AF65-F5344CB8AC3E}">
        <p14:creationId xmlns:p14="http://schemas.microsoft.com/office/powerpoint/2010/main" val="328731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B8B1616-4DEB-31DA-5527-C4348569ABA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Questions</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679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B3B81B-66E5-314F-50C0-AF4F0E4F9628}"/>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itle 1">
            <a:extLst>
              <a:ext uri="{FF2B5EF4-FFF2-40B4-BE49-F238E27FC236}">
                <a16:creationId xmlns:a16="http://schemas.microsoft.com/office/drawing/2014/main" id="{FEC8560A-9FE8-F2E4-88CB-D0C2191554C1}"/>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Post installation</a:t>
            </a:r>
          </a:p>
        </p:txBody>
      </p:sp>
      <p:sp>
        <p:nvSpPr>
          <p:cNvPr id="1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502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3DEDD8-C687-D37D-3ED1-A0C173CC7BD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2EA71EF9-495B-EFD7-8078-FAAA7D8C475C}"/>
              </a:ext>
            </a:extLst>
          </p:cNvPr>
          <p:cNvSpPr>
            <a:spLocks noGrp="1"/>
          </p:cNvSpPr>
          <p:nvPr>
            <p:ph type="title"/>
          </p:nvPr>
        </p:nvSpPr>
        <p:spPr>
          <a:xfrm>
            <a:off x="838200" y="365125"/>
            <a:ext cx="10515600" cy="1325563"/>
          </a:xfrm>
        </p:spPr>
        <p:txBody>
          <a:bodyPr>
            <a:normAutofit/>
          </a:bodyPr>
          <a:lstStyle/>
          <a:p>
            <a:r>
              <a:rPr lang="en-GB" sz="5400"/>
              <a:t>Post installation: what we learned</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A614029F-D051-0B7E-7BC8-A55F867D55EF}"/>
              </a:ext>
            </a:extLst>
          </p:cNvPr>
          <p:cNvSpPr>
            <a:spLocks noGrp="1"/>
          </p:cNvSpPr>
          <p:nvPr>
            <p:ph idx="1"/>
          </p:nvPr>
        </p:nvSpPr>
        <p:spPr>
          <a:xfrm>
            <a:off x="838200" y="1929384"/>
            <a:ext cx="10515600" cy="4251960"/>
          </a:xfrm>
        </p:spPr>
        <p:txBody>
          <a:bodyPr>
            <a:normAutofit/>
          </a:bodyPr>
          <a:lstStyle/>
          <a:p>
            <a:pPr>
              <a:spcBef>
                <a:spcPts val="2800"/>
              </a:spcBef>
            </a:pPr>
            <a:r>
              <a:rPr lang="en-GB" sz="2200"/>
              <a:t>Handover often poor and not tailored to resident needs</a:t>
            </a:r>
          </a:p>
          <a:p>
            <a:pPr>
              <a:spcBef>
                <a:spcPts val="2800"/>
              </a:spcBef>
            </a:pPr>
            <a:r>
              <a:rPr lang="en-GB" sz="2200"/>
              <a:t>Technical audits provide excellent insights </a:t>
            </a:r>
          </a:p>
          <a:p>
            <a:pPr>
              <a:spcBef>
                <a:spcPts val="2800"/>
              </a:spcBef>
            </a:pPr>
            <a:r>
              <a:rPr lang="en-GB" sz="2200"/>
              <a:t>Skills gaps amongst support officers</a:t>
            </a:r>
          </a:p>
          <a:p>
            <a:pPr>
              <a:spcBef>
                <a:spcPts val="2800"/>
              </a:spcBef>
            </a:pPr>
            <a:r>
              <a:rPr lang="en-GB" sz="2200"/>
              <a:t>Maintenance and Service teams skills gaps</a:t>
            </a:r>
          </a:p>
          <a:p>
            <a:pPr>
              <a:spcBef>
                <a:spcPts val="2800"/>
              </a:spcBef>
            </a:pPr>
            <a:r>
              <a:rPr lang="en-GB" sz="2200"/>
              <a:t>Disputes with contractors difficult to resolve without monitoring </a:t>
            </a:r>
          </a:p>
          <a:p>
            <a:endParaRPr lang="en-GB" sz="2200"/>
          </a:p>
        </p:txBody>
      </p:sp>
    </p:spTree>
    <p:extLst>
      <p:ext uri="{BB962C8B-B14F-4D97-AF65-F5344CB8AC3E}">
        <p14:creationId xmlns:p14="http://schemas.microsoft.com/office/powerpoint/2010/main" val="47628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4EFD1B-E9B5-6BB4-3019-F8670EB02284}"/>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B59AA1DA-8D2F-2311-14D8-9FBE66B7FA51}"/>
              </a:ext>
            </a:extLst>
          </p:cNvPr>
          <p:cNvSpPr>
            <a:spLocks noGrp="1"/>
          </p:cNvSpPr>
          <p:nvPr>
            <p:ph type="title"/>
          </p:nvPr>
        </p:nvSpPr>
        <p:spPr>
          <a:xfrm>
            <a:off x="640080" y="320040"/>
            <a:ext cx="6692827" cy="3892669"/>
          </a:xfrm>
        </p:spPr>
        <p:txBody>
          <a:bodyPr vert="horz" lIns="91440" tIns="45720" rIns="91440" bIns="45720" rtlCol="0" anchor="b">
            <a:normAutofit/>
          </a:bodyPr>
          <a:lstStyle/>
          <a:p>
            <a:r>
              <a:rPr lang="en-US" sz="5100" kern="1200" dirty="0">
                <a:solidFill>
                  <a:schemeClr val="tx1"/>
                </a:solidFill>
                <a:latin typeface="+mj-lt"/>
                <a:ea typeface="+mj-ea"/>
                <a:cs typeface="+mj-cs"/>
              </a:rPr>
              <a:t>Handovers are often poor example … </a:t>
            </a:r>
            <a:br>
              <a:rPr lang="en-US" sz="5100" kern="1200" dirty="0">
                <a:solidFill>
                  <a:schemeClr val="tx1"/>
                </a:solidFill>
                <a:latin typeface="+mj-lt"/>
                <a:ea typeface="+mj-ea"/>
                <a:cs typeface="+mj-cs"/>
              </a:rPr>
            </a:br>
            <a:endParaRPr lang="en-US" sz="5100" kern="1200" dirty="0">
              <a:solidFill>
                <a:schemeClr val="tx1"/>
              </a:solidFill>
              <a:latin typeface="+mj-lt"/>
              <a:ea typeface="+mj-ea"/>
              <a:cs typeface="+mj-cs"/>
            </a:endParaRPr>
          </a:p>
        </p:txBody>
      </p:sp>
      <p:sp>
        <p:nvSpPr>
          <p:cNvPr id="3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4" name="F959562C-DD3D-45C5-B4A1-001B8998D01C" descr="Screenshot 2026-03-27 at 13.24.19.png">
            <a:extLst>
              <a:ext uri="{FF2B5EF4-FFF2-40B4-BE49-F238E27FC236}">
                <a16:creationId xmlns:a16="http://schemas.microsoft.com/office/drawing/2014/main" id="{8EBCF822-66E7-163A-F412-7F51E8EB839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6750846" y="-9259"/>
            <a:ext cx="4566727" cy="68672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635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071F9D-6086-5B40-637F-73DF3605AF4D}"/>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ACDE0F7F-1F99-08AF-527C-31926C85722D}"/>
              </a:ext>
            </a:extLst>
          </p:cNvPr>
          <p:cNvSpPr>
            <a:spLocks noGrp="1"/>
          </p:cNvSpPr>
          <p:nvPr>
            <p:ph type="title"/>
          </p:nvPr>
        </p:nvSpPr>
        <p:spPr>
          <a:xfrm>
            <a:off x="838200" y="365125"/>
            <a:ext cx="10515600" cy="1325563"/>
          </a:xfrm>
        </p:spPr>
        <p:txBody>
          <a:bodyPr>
            <a:normAutofit/>
          </a:bodyPr>
          <a:lstStyle/>
          <a:p>
            <a:r>
              <a:rPr lang="en-GB" sz="5000"/>
              <a:t>Post installation: recommended actions</a:t>
            </a:r>
          </a:p>
        </p:txBody>
      </p:sp>
      <p:sp>
        <p:nvSpPr>
          <p:cNvPr id="2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Content Placeholder 2">
            <a:extLst>
              <a:ext uri="{FF2B5EF4-FFF2-40B4-BE49-F238E27FC236}">
                <a16:creationId xmlns:a16="http://schemas.microsoft.com/office/drawing/2014/main" id="{B9450E99-D435-60FD-8CE3-75863CB80516}"/>
              </a:ext>
            </a:extLst>
          </p:cNvPr>
          <p:cNvSpPr>
            <a:spLocks noGrp="1"/>
          </p:cNvSpPr>
          <p:nvPr>
            <p:ph idx="1"/>
          </p:nvPr>
        </p:nvSpPr>
        <p:spPr>
          <a:xfrm>
            <a:off x="838200" y="1929384"/>
            <a:ext cx="10515600" cy="4251960"/>
          </a:xfrm>
        </p:spPr>
        <p:txBody>
          <a:bodyPr>
            <a:normAutofit/>
          </a:bodyPr>
          <a:lstStyle/>
          <a:p>
            <a:pPr marL="0" lvl="0" indent="0">
              <a:spcBef>
                <a:spcPts val="2800"/>
              </a:spcBef>
              <a:buNone/>
            </a:pPr>
            <a:r>
              <a:rPr lang="en-GB" sz="2200"/>
              <a:t>Action 1: Handover review </a:t>
            </a:r>
          </a:p>
          <a:p>
            <a:pPr marL="0" lvl="0" indent="0">
              <a:spcBef>
                <a:spcPts val="2800"/>
              </a:spcBef>
              <a:buNone/>
            </a:pPr>
            <a:r>
              <a:rPr lang="en-GB" sz="2200"/>
              <a:t>Action 2: Undertake technical audits as standard on sample of installations </a:t>
            </a:r>
          </a:p>
          <a:p>
            <a:pPr marL="0" lvl="0" indent="0">
              <a:spcBef>
                <a:spcPts val="2800"/>
              </a:spcBef>
              <a:buNone/>
            </a:pPr>
            <a:r>
              <a:rPr lang="en-GB" sz="2200"/>
              <a:t>Action 3: Review maintenance regimes/ skills amongst technical teams</a:t>
            </a:r>
          </a:p>
          <a:p>
            <a:pPr marL="0" lvl="0" indent="0">
              <a:spcBef>
                <a:spcPts val="2800"/>
              </a:spcBef>
              <a:buNone/>
            </a:pPr>
            <a:r>
              <a:rPr lang="en-GB" sz="2200"/>
              <a:t>Action 4: Mandate monitoring on all installs </a:t>
            </a:r>
          </a:p>
        </p:txBody>
      </p:sp>
    </p:spTree>
    <p:extLst>
      <p:ext uri="{BB962C8B-B14F-4D97-AF65-F5344CB8AC3E}">
        <p14:creationId xmlns:p14="http://schemas.microsoft.com/office/powerpoint/2010/main" val="261854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3A82E4-8D88-6998-65E9-EF01BF11EB8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le 1">
            <a:extLst>
              <a:ext uri="{FF2B5EF4-FFF2-40B4-BE49-F238E27FC236}">
                <a16:creationId xmlns:a16="http://schemas.microsoft.com/office/drawing/2014/main" id="{C99DC2A8-5AE7-829B-2DAE-BE58EADC99F9}"/>
              </a:ext>
            </a:extLst>
          </p:cNvPr>
          <p:cNvSpPr>
            <a:spLocks noGrp="1"/>
          </p:cNvSpPr>
          <p:nvPr>
            <p:ph type="title"/>
          </p:nvPr>
        </p:nvSpPr>
        <p:spPr>
          <a:xfrm>
            <a:off x="638881" y="231354"/>
            <a:ext cx="10909640" cy="1303532"/>
          </a:xfrm>
        </p:spPr>
        <p:txBody>
          <a:bodyPr vert="horz" lIns="91440" tIns="45720" rIns="91440" bIns="45720" rtlCol="0" anchor="ctr">
            <a:normAutofit/>
          </a:bodyPr>
          <a:lstStyle/>
          <a:p>
            <a:pPr algn="ctr"/>
            <a:r>
              <a:rPr lang="en-US" sz="3100" dirty="0"/>
              <a:t>Post installation Action 1: </a:t>
            </a:r>
            <a:br>
              <a:rPr lang="en-US" sz="3100" dirty="0"/>
            </a:br>
            <a:r>
              <a:rPr lang="en-US" sz="3100" dirty="0"/>
              <a:t>Handover review</a:t>
            </a:r>
          </a:p>
        </p:txBody>
      </p:sp>
      <p:sp>
        <p:nvSpPr>
          <p:cNvPr id="16"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 name="Group 3">
            <a:extLst>
              <a:ext uri="{FF2B5EF4-FFF2-40B4-BE49-F238E27FC236}">
                <a16:creationId xmlns:a16="http://schemas.microsoft.com/office/drawing/2014/main" id="{D6CFEC85-459D-888E-C767-51DECEFA768C}"/>
              </a:ext>
            </a:extLst>
          </p:cNvPr>
          <p:cNvGrpSpPr/>
          <p:nvPr/>
        </p:nvGrpSpPr>
        <p:grpSpPr>
          <a:xfrm>
            <a:off x="1768841" y="1900672"/>
            <a:ext cx="8869232" cy="4984760"/>
            <a:chOff x="492211" y="997260"/>
            <a:chExt cx="11512984" cy="5180881"/>
          </a:xfrm>
        </p:grpSpPr>
        <p:pic>
          <p:nvPicPr>
            <p:cNvPr id="5" name="Content Placeholder 4">
              <a:extLst>
                <a:ext uri="{FF2B5EF4-FFF2-40B4-BE49-F238E27FC236}">
                  <a16:creationId xmlns:a16="http://schemas.microsoft.com/office/drawing/2014/main" id="{F9FD32AD-6C5B-2CBF-1C0F-BDC1BA30F9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211" y="999150"/>
              <a:ext cx="3672016" cy="5178991"/>
            </a:xfrm>
            <a:prstGeom prst="rect">
              <a:avLst/>
            </a:prstGeom>
            <a:ln>
              <a:solidFill>
                <a:schemeClr val="accent1"/>
              </a:solidFill>
            </a:ln>
          </p:spPr>
        </p:pic>
        <p:pic>
          <p:nvPicPr>
            <p:cNvPr id="6" name="Picture 2">
              <a:extLst>
                <a:ext uri="{FF2B5EF4-FFF2-40B4-BE49-F238E27FC236}">
                  <a16:creationId xmlns:a16="http://schemas.microsoft.com/office/drawing/2014/main" id="{835CB4C1-3DB9-AD0A-8AD7-2C3A16BA04D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20352" y="997261"/>
              <a:ext cx="3759678" cy="517970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B0207F96-0777-C22D-9935-3EC3AA666C6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36155" y="997260"/>
              <a:ext cx="3969040" cy="517970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875355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A0B2884-0384-438B-A606-A9C85AEEEDD2}"/>
              </a:ext>
            </a:extLst>
          </p:cNvPr>
          <p:cNvGrpSpPr/>
          <p:nvPr/>
        </p:nvGrpSpPr>
        <p:grpSpPr>
          <a:xfrm>
            <a:off x="468742" y="349654"/>
            <a:ext cx="11254516" cy="6156178"/>
            <a:chOff x="234951" y="-2784"/>
            <a:chExt cx="11118849" cy="6816739"/>
          </a:xfrm>
        </p:grpSpPr>
        <p:pic>
          <p:nvPicPr>
            <p:cNvPr id="5122" name="Picture 2">
              <a:extLst>
                <a:ext uri="{FF2B5EF4-FFF2-40B4-BE49-F238E27FC236}">
                  <a16:creationId xmlns:a16="http://schemas.microsoft.com/office/drawing/2014/main" id="{7AA005FC-694A-2862-D5BA-A08059C1F89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4951" y="0"/>
              <a:ext cx="5199182" cy="649287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a:extLst>
                <a:ext uri="{FF2B5EF4-FFF2-40B4-BE49-F238E27FC236}">
                  <a16:creationId xmlns:a16="http://schemas.microsoft.com/office/drawing/2014/main" id="{FA1443BA-D4C3-8311-1A00-2FA4D951F2B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30033" y="-2784"/>
              <a:ext cx="4940960" cy="649287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F70CA29A-2B5A-56BA-A483-D9DD240F5E0C}"/>
                </a:ext>
              </a:extLst>
            </p:cNvPr>
            <p:cNvGrpSpPr/>
            <p:nvPr/>
          </p:nvGrpSpPr>
          <p:grpSpPr>
            <a:xfrm>
              <a:off x="5526120" y="1745515"/>
              <a:ext cx="5827680" cy="5068440"/>
              <a:chOff x="5480840" y="1646640"/>
              <a:chExt cx="5827680" cy="506844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6DDFB5B2-A911-F695-9D4D-AB28BD022AB4}"/>
                      </a:ext>
                    </a:extLst>
                  </p14:cNvPr>
                  <p14:cNvContentPartPr/>
                  <p14:nvPr/>
                </p14:nvContentPartPr>
                <p14:xfrm>
                  <a:off x="7799960" y="1646640"/>
                  <a:ext cx="3508560" cy="2473560"/>
                </p14:xfrm>
              </p:contentPart>
            </mc:Choice>
            <mc:Fallback xmlns="">
              <p:pic>
                <p:nvPicPr>
                  <p:cNvPr id="5" name="Ink 4">
                    <a:extLst>
                      <a:ext uri="{FF2B5EF4-FFF2-40B4-BE49-F238E27FC236}">
                        <a16:creationId xmlns:a16="http://schemas.microsoft.com/office/drawing/2014/main" id="{6DDFB5B2-A911-F695-9D4D-AB28BD022AB4}"/>
                      </a:ext>
                    </a:extLst>
                  </p:cNvPr>
                  <p:cNvPicPr/>
                  <p:nvPr/>
                </p:nvPicPr>
                <p:blipFill>
                  <a:blip r:embed="rId6"/>
                  <a:stretch>
                    <a:fillRect/>
                  </a:stretch>
                </p:blipFill>
                <p:spPr>
                  <a:xfrm>
                    <a:off x="7746611" y="1527029"/>
                    <a:ext cx="3614902" cy="271238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3E2121EA-B7EE-56B0-608D-5276775F9203}"/>
                      </a:ext>
                    </a:extLst>
                  </p14:cNvPr>
                  <p14:cNvContentPartPr/>
                  <p14:nvPr/>
                </p14:nvContentPartPr>
                <p14:xfrm>
                  <a:off x="5480840" y="3930120"/>
                  <a:ext cx="3647520" cy="2784960"/>
                </p14:xfrm>
              </p:contentPart>
            </mc:Choice>
            <mc:Fallback xmlns="">
              <p:pic>
                <p:nvPicPr>
                  <p:cNvPr id="6" name="Ink 5">
                    <a:extLst>
                      <a:ext uri="{FF2B5EF4-FFF2-40B4-BE49-F238E27FC236}">
                        <a16:creationId xmlns:a16="http://schemas.microsoft.com/office/drawing/2014/main" id="{3E2121EA-B7EE-56B0-608D-5276775F9203}"/>
                      </a:ext>
                    </a:extLst>
                  </p:cNvPr>
                  <p:cNvPicPr/>
                  <p:nvPr/>
                </p:nvPicPr>
                <p:blipFill>
                  <a:blip r:embed="rId8"/>
                  <a:stretch>
                    <a:fillRect/>
                  </a:stretch>
                </p:blipFill>
                <p:spPr>
                  <a:xfrm>
                    <a:off x="5427488" y="3810508"/>
                    <a:ext cx="3753869" cy="3023785"/>
                  </a:xfrm>
                  <a:prstGeom prst="rect">
                    <a:avLst/>
                  </a:prstGeom>
                </p:spPr>
              </p:pic>
            </mc:Fallback>
          </mc:AlternateContent>
        </p:grpSp>
      </p:grpSp>
    </p:spTree>
    <p:extLst>
      <p:ext uri="{BB962C8B-B14F-4D97-AF65-F5344CB8AC3E}">
        <p14:creationId xmlns:p14="http://schemas.microsoft.com/office/powerpoint/2010/main" val="3713323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22BD44-E589-AEF3-EF33-204A273DBA6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253FD0D-606A-BEC2-ECA3-CF5EF47AD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itle 1">
            <a:extLst>
              <a:ext uri="{FF2B5EF4-FFF2-40B4-BE49-F238E27FC236}">
                <a16:creationId xmlns:a16="http://schemas.microsoft.com/office/drawing/2014/main" id="{14D44953-5848-3EDC-1DC3-304BB6E0700D}"/>
              </a:ext>
            </a:extLst>
          </p:cNvPr>
          <p:cNvSpPr>
            <a:spLocks noGrp="1"/>
          </p:cNvSpPr>
          <p:nvPr>
            <p:ph type="title"/>
          </p:nvPr>
        </p:nvSpPr>
        <p:spPr>
          <a:xfrm>
            <a:off x="638881" y="352540"/>
            <a:ext cx="10909640" cy="1383514"/>
          </a:xfrm>
        </p:spPr>
        <p:txBody>
          <a:bodyPr vert="horz" lIns="91440" tIns="45720" rIns="91440" bIns="45720" rtlCol="0" anchor="ctr">
            <a:normAutofit/>
          </a:bodyPr>
          <a:lstStyle/>
          <a:p>
            <a:pPr algn="ctr"/>
            <a:r>
              <a:rPr lang="en-US" sz="3100" dirty="0"/>
              <a:t>Post installation Action 2: </a:t>
            </a:r>
            <a:br>
              <a:rPr lang="en-US" sz="3100" dirty="0"/>
            </a:br>
            <a:r>
              <a:rPr lang="en-US" sz="3100" dirty="0"/>
              <a:t>Undertake technical audits as standard on sample of installations </a:t>
            </a:r>
          </a:p>
        </p:txBody>
      </p:sp>
      <p:sp>
        <p:nvSpPr>
          <p:cNvPr id="16" name="sketch line">
            <a:extLst>
              <a:ext uri="{FF2B5EF4-FFF2-40B4-BE49-F238E27FC236}">
                <a16:creationId xmlns:a16="http://schemas.microsoft.com/office/drawing/2014/main" id="{D4194D6E-B195-9DE3-7570-392BB85C3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AAE94BC1-6EF0-4B63-A927-9CC046CDF8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4963" y="2242857"/>
            <a:ext cx="2906458" cy="4461618"/>
          </a:xfrm>
          <a:prstGeom prst="rect">
            <a:avLst/>
          </a:prstGeom>
        </p:spPr>
      </p:pic>
      <p:pic>
        <p:nvPicPr>
          <p:cNvPr id="3" name="Picture 2">
            <a:extLst>
              <a:ext uri="{FF2B5EF4-FFF2-40B4-BE49-F238E27FC236}">
                <a16:creationId xmlns:a16="http://schemas.microsoft.com/office/drawing/2014/main" id="{D41E9AA4-7FB4-6C31-0FBC-06962E7D7C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07642" y="2242857"/>
            <a:ext cx="3130572" cy="4190661"/>
          </a:xfrm>
          <a:prstGeom prst="rect">
            <a:avLst/>
          </a:prstGeom>
        </p:spPr>
      </p:pic>
      <p:pic>
        <p:nvPicPr>
          <p:cNvPr id="2" name="Picture 1">
            <a:extLst>
              <a:ext uri="{FF2B5EF4-FFF2-40B4-BE49-F238E27FC236}">
                <a16:creationId xmlns:a16="http://schemas.microsoft.com/office/drawing/2014/main" id="{97DD531E-FCD3-278C-F00F-BC715C7AA05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43081" y="2088594"/>
            <a:ext cx="3383956" cy="4190661"/>
          </a:xfrm>
          <a:prstGeom prst="rect">
            <a:avLst/>
          </a:prstGeom>
        </p:spPr>
      </p:pic>
    </p:spTree>
    <p:extLst>
      <p:ext uri="{BB962C8B-B14F-4D97-AF65-F5344CB8AC3E}">
        <p14:creationId xmlns:p14="http://schemas.microsoft.com/office/powerpoint/2010/main" val="181032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itle 1">
            <a:extLst>
              <a:ext uri="{FF2B5EF4-FFF2-40B4-BE49-F238E27FC236}">
                <a16:creationId xmlns:a16="http://schemas.microsoft.com/office/drawing/2014/main" id="{9C3D2C07-04DA-C48E-C659-A19BFDC7B6BC}"/>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What to do if you discover issues…</a:t>
            </a:r>
          </a:p>
        </p:txBody>
      </p:sp>
      <p:sp>
        <p:nvSpPr>
          <p:cNvPr id="1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Content Placeholder 4" descr="A screenshot of a document&#10;&#10;AI-generated content may be incorrect.">
            <a:extLst>
              <a:ext uri="{FF2B5EF4-FFF2-40B4-BE49-F238E27FC236}">
                <a16:creationId xmlns:a16="http://schemas.microsoft.com/office/drawing/2014/main" id="{524FA4C3-3792-D92A-312D-8CC78AF4D0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49574" y="0"/>
            <a:ext cx="6931609" cy="6844963"/>
          </a:xfrm>
          <a:prstGeom prst="rect">
            <a:avLst/>
          </a:prstGeom>
        </p:spPr>
      </p:pic>
    </p:spTree>
    <p:extLst>
      <p:ext uri="{BB962C8B-B14F-4D97-AF65-F5344CB8AC3E}">
        <p14:creationId xmlns:p14="http://schemas.microsoft.com/office/powerpoint/2010/main" val="1292724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31141-3BC5-6EAB-CDFC-7E5BC0BB0A8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1BF0ECF-EBCB-B811-759B-F326F32704D7}"/>
              </a:ext>
            </a:extLst>
          </p:cNvPr>
          <p:cNvSpPr>
            <a:spLocks noGrp="1"/>
          </p:cNvSpPr>
          <p:nvPr>
            <p:ph type="title"/>
          </p:nvPr>
        </p:nvSpPr>
        <p:spPr>
          <a:xfrm>
            <a:off x="587328" y="492917"/>
            <a:ext cx="10360922" cy="1394130"/>
          </a:xfrm>
        </p:spPr>
        <p:txBody>
          <a:bodyPr anchor="ctr">
            <a:normAutofit/>
          </a:bodyPr>
          <a:lstStyle/>
          <a:p>
            <a:r>
              <a:rPr lang="en-GB" sz="3600" dirty="0"/>
              <a:t>Post installation Action 3:</a:t>
            </a:r>
            <a:br>
              <a:rPr lang="en-GB" sz="2800" dirty="0"/>
            </a:br>
            <a:r>
              <a:rPr lang="en-GB" sz="2800" dirty="0"/>
              <a:t>Review maintenance regimes/ skills amongst technical teams</a:t>
            </a:r>
          </a:p>
        </p:txBody>
      </p:sp>
      <p:pic>
        <p:nvPicPr>
          <p:cNvPr id="2" name="Picture 1">
            <a:extLst>
              <a:ext uri="{FF2B5EF4-FFF2-40B4-BE49-F238E27FC236}">
                <a16:creationId xmlns:a16="http://schemas.microsoft.com/office/drawing/2014/main" id="{B1283150-BAD5-B49E-02C0-0F4103AEC03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746141" y="1812557"/>
            <a:ext cx="2554406" cy="4760475"/>
          </a:xfrm>
          <a:prstGeom prst="rect">
            <a:avLst/>
          </a:prstGeom>
        </p:spPr>
      </p:pic>
      <p:sp>
        <p:nvSpPr>
          <p:cNvPr id="3" name="TextBox 2">
            <a:extLst>
              <a:ext uri="{FF2B5EF4-FFF2-40B4-BE49-F238E27FC236}">
                <a16:creationId xmlns:a16="http://schemas.microsoft.com/office/drawing/2014/main" id="{9F44EBC0-2585-C18E-8B9F-0C3E958E1A47}"/>
              </a:ext>
            </a:extLst>
          </p:cNvPr>
          <p:cNvSpPr txBox="1"/>
          <p:nvPr/>
        </p:nvSpPr>
        <p:spPr>
          <a:xfrm>
            <a:off x="7069673" y="3015039"/>
            <a:ext cx="364127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Aptos" panose="02110004020202020204"/>
                <a:ea typeface="+mn-ea"/>
                <a:cs typeface="+mn-cs"/>
              </a:rPr>
              <a:t>Manufacturer Warranty?</a:t>
            </a:r>
          </a:p>
        </p:txBody>
      </p:sp>
      <p:grpSp>
        <p:nvGrpSpPr>
          <p:cNvPr id="5" name="Group 4">
            <a:extLst>
              <a:ext uri="{FF2B5EF4-FFF2-40B4-BE49-F238E27FC236}">
                <a16:creationId xmlns:a16="http://schemas.microsoft.com/office/drawing/2014/main" id="{AC42A468-180B-523E-3326-B04CEF6498D2}"/>
              </a:ext>
            </a:extLst>
          </p:cNvPr>
          <p:cNvGrpSpPr/>
          <p:nvPr/>
        </p:nvGrpSpPr>
        <p:grpSpPr>
          <a:xfrm>
            <a:off x="6800326" y="2645966"/>
            <a:ext cx="3144960" cy="2430000"/>
            <a:chOff x="7729509" y="2448900"/>
            <a:chExt cx="3144960" cy="243000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2F51DE67-2D42-F229-1609-9191E34E6AA9}"/>
                    </a:ext>
                  </a:extLst>
                </p14:cNvPr>
                <p14:cNvContentPartPr/>
                <p14:nvPr/>
              </p14:nvContentPartPr>
              <p14:xfrm>
                <a:off x="7804749" y="2448900"/>
                <a:ext cx="3069720" cy="2430000"/>
              </p14:xfrm>
            </p:contentPart>
          </mc:Choice>
          <mc:Fallback xmlns="">
            <p:pic>
              <p:nvPicPr>
                <p:cNvPr id="6" name="Ink 5">
                  <a:extLst>
                    <a:ext uri="{FF2B5EF4-FFF2-40B4-BE49-F238E27FC236}">
                      <a16:creationId xmlns:a16="http://schemas.microsoft.com/office/drawing/2014/main" id="{2F51DE67-2D42-F229-1609-9191E34E6AA9}"/>
                    </a:ext>
                  </a:extLst>
                </p:cNvPr>
                <p:cNvPicPr/>
                <p:nvPr/>
              </p:nvPicPr>
              <p:blipFill>
                <a:blip r:embed="rId5"/>
                <a:stretch>
                  <a:fillRect/>
                </a:stretch>
              </p:blipFill>
              <p:spPr>
                <a:xfrm>
                  <a:off x="7741749" y="2385900"/>
                  <a:ext cx="3195360" cy="2555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0AACB490-4F8D-D112-7091-A63C338B3A0F}"/>
                    </a:ext>
                  </a:extLst>
                </p14:cNvPr>
                <p14:cNvContentPartPr/>
                <p14:nvPr/>
              </p14:nvContentPartPr>
              <p14:xfrm>
                <a:off x="7729509" y="2628540"/>
                <a:ext cx="2328840" cy="1933920"/>
              </p14:xfrm>
            </p:contentPart>
          </mc:Choice>
          <mc:Fallback xmlns="">
            <p:pic>
              <p:nvPicPr>
                <p:cNvPr id="7" name="Ink 6">
                  <a:extLst>
                    <a:ext uri="{FF2B5EF4-FFF2-40B4-BE49-F238E27FC236}">
                      <a16:creationId xmlns:a16="http://schemas.microsoft.com/office/drawing/2014/main" id="{0AACB490-4F8D-D112-7091-A63C338B3A0F}"/>
                    </a:ext>
                  </a:extLst>
                </p:cNvPr>
                <p:cNvPicPr/>
                <p:nvPr/>
              </p:nvPicPr>
              <p:blipFill>
                <a:blip r:embed="rId7"/>
                <a:stretch>
                  <a:fillRect/>
                </a:stretch>
              </p:blipFill>
              <p:spPr>
                <a:xfrm>
                  <a:off x="7666509" y="2565540"/>
                  <a:ext cx="2454480" cy="2059560"/>
                </a:xfrm>
                <a:prstGeom prst="rect">
                  <a:avLst/>
                </a:prstGeom>
              </p:spPr>
            </p:pic>
          </mc:Fallback>
        </mc:AlternateContent>
      </p:grpSp>
    </p:spTree>
    <p:extLst>
      <p:ext uri="{BB962C8B-B14F-4D97-AF65-F5344CB8AC3E}">
        <p14:creationId xmlns:p14="http://schemas.microsoft.com/office/powerpoint/2010/main" val="25438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64E629-6DE1-7406-58EF-1DE0A668D4DC}"/>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itle 1">
            <a:extLst>
              <a:ext uri="{FF2B5EF4-FFF2-40B4-BE49-F238E27FC236}">
                <a16:creationId xmlns:a16="http://schemas.microsoft.com/office/drawing/2014/main" id="{623198D8-FAC2-21AD-84E5-6DEB2B08B0D8}"/>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4600" dirty="0"/>
              <a:t>Post installation Action 4: </a:t>
            </a:r>
            <a:br>
              <a:rPr lang="en-US" sz="4600" dirty="0"/>
            </a:br>
            <a:r>
              <a:rPr lang="en-US" sz="4600" dirty="0"/>
              <a:t>Mandate monitoring on all installs </a:t>
            </a:r>
          </a:p>
        </p:txBody>
      </p:sp>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9BC0D097-B91E-8258-B63F-FA7B696261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245" y="2072656"/>
            <a:ext cx="4540625" cy="4657053"/>
          </a:xfrm>
          <a:prstGeom prst="rect">
            <a:avLst/>
          </a:prstGeom>
        </p:spPr>
      </p:pic>
      <p:pic>
        <p:nvPicPr>
          <p:cNvPr id="2" name="Picture 1">
            <a:extLst>
              <a:ext uri="{FF2B5EF4-FFF2-40B4-BE49-F238E27FC236}">
                <a16:creationId xmlns:a16="http://schemas.microsoft.com/office/drawing/2014/main" id="{F3EC83D4-B45A-3D72-A301-9F33850BBF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9617" y="2154029"/>
            <a:ext cx="5010587" cy="4494305"/>
          </a:xfrm>
          <a:prstGeom prst="rect">
            <a:avLst/>
          </a:prstGeom>
        </p:spPr>
      </p:pic>
      <p:sp>
        <p:nvSpPr>
          <p:cNvPr id="4" name="TextBox 3">
            <a:extLst>
              <a:ext uri="{FF2B5EF4-FFF2-40B4-BE49-F238E27FC236}">
                <a16:creationId xmlns:a16="http://schemas.microsoft.com/office/drawing/2014/main" id="{9E83CBEB-0569-BCA7-0B60-F5CA65C868BC}"/>
              </a:ext>
            </a:extLst>
          </p:cNvPr>
          <p:cNvSpPr txBox="1"/>
          <p:nvPr/>
        </p:nvSpPr>
        <p:spPr>
          <a:xfrm>
            <a:off x="2943527" y="2689112"/>
            <a:ext cx="5850701" cy="1631216"/>
          </a:xfrm>
          <a:prstGeom prst="rect">
            <a:avLst/>
          </a:prstGeom>
          <a:solidFill>
            <a:schemeClr val="bg1"/>
          </a:solidFill>
        </p:spPr>
        <p:txBody>
          <a:bodyPr wrap="square" rtlCol="0">
            <a:spAutoFit/>
          </a:bodyPr>
          <a:lstStyle/>
          <a:p>
            <a:r>
              <a:rPr lang="en-GB" sz="5000" strike="sngStrike" dirty="0"/>
              <a:t>Remote monitoring</a:t>
            </a:r>
          </a:p>
          <a:p>
            <a:r>
              <a:rPr lang="en-GB" sz="5000" dirty="0"/>
              <a:t>Remote Assistance  </a:t>
            </a:r>
          </a:p>
        </p:txBody>
      </p:sp>
    </p:spTree>
    <p:extLst>
      <p:ext uri="{BB962C8B-B14F-4D97-AF65-F5344CB8AC3E}">
        <p14:creationId xmlns:p14="http://schemas.microsoft.com/office/powerpoint/2010/main" val="310777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DABB376-B64A-4760-B674-8FC49ED7AEE8}"/>
              </a:ext>
            </a:extLst>
          </p:cNvPr>
          <p:cNvSpPr>
            <a:spLocks noGrp="1"/>
          </p:cNvSpPr>
          <p:nvPr>
            <p:ph type="title"/>
          </p:nvPr>
        </p:nvSpPr>
        <p:spPr>
          <a:xfrm>
            <a:off x="838200" y="365125"/>
            <a:ext cx="10515600" cy="1325563"/>
          </a:xfrm>
        </p:spPr>
        <p:txBody>
          <a:bodyPr>
            <a:normAutofit/>
          </a:bodyPr>
          <a:lstStyle/>
          <a:p>
            <a:r>
              <a:rPr lang="en-GB" sz="5400"/>
              <a:t>Key takeaways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AFB0095F-9F45-46F7-62AC-3874AE2DC19F}"/>
              </a:ext>
            </a:extLst>
          </p:cNvPr>
          <p:cNvSpPr>
            <a:spLocks noGrp="1"/>
          </p:cNvSpPr>
          <p:nvPr>
            <p:ph idx="1"/>
          </p:nvPr>
        </p:nvSpPr>
        <p:spPr>
          <a:xfrm>
            <a:off x="838200" y="1929384"/>
            <a:ext cx="10515600" cy="4251960"/>
          </a:xfrm>
        </p:spPr>
        <p:txBody>
          <a:bodyPr>
            <a:normAutofit/>
          </a:bodyPr>
          <a:lstStyle/>
          <a:p>
            <a:r>
              <a:rPr lang="en-GB" dirty="0"/>
              <a:t>Technical audits are a really valuable learning opportunity </a:t>
            </a:r>
          </a:p>
          <a:p>
            <a:r>
              <a:rPr lang="en-GB" dirty="0"/>
              <a:t>Handover needs skilled people and resources </a:t>
            </a:r>
          </a:p>
          <a:p>
            <a:r>
              <a:rPr lang="en-GB" dirty="0"/>
              <a:t>Monitoring, Monitoring, Monitoring! </a:t>
            </a:r>
          </a:p>
        </p:txBody>
      </p:sp>
    </p:spTree>
    <p:extLst>
      <p:ext uri="{BB962C8B-B14F-4D97-AF65-F5344CB8AC3E}">
        <p14:creationId xmlns:p14="http://schemas.microsoft.com/office/powerpoint/2010/main" val="106682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A8E8DC6-5F92-5B52-82B9-B2FB4160690F}"/>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Questions </a:t>
            </a:r>
            <a:br>
              <a:rPr lang="en-US" sz="6600" kern="1200">
                <a:solidFill>
                  <a:schemeClr val="tx1"/>
                </a:solidFill>
                <a:latin typeface="+mj-lt"/>
                <a:ea typeface="+mj-ea"/>
                <a:cs typeface="+mj-cs"/>
              </a:rPr>
            </a:br>
            <a:endParaRPr lang="en-US" sz="6600" kern="1200">
              <a:solidFill>
                <a:schemeClr val="tx1"/>
              </a:solidFill>
              <a:latin typeface="+mj-lt"/>
              <a:ea typeface="+mj-ea"/>
              <a:cs typeface="+mj-cs"/>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525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BD8A7D7-A99B-565F-24FA-47A416D8B295}"/>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Capture all these actions in a</a:t>
            </a:r>
            <a:br>
              <a:rPr lang="en-US" sz="4600" kern="1200">
                <a:solidFill>
                  <a:schemeClr val="tx1"/>
                </a:solidFill>
                <a:latin typeface="+mj-lt"/>
                <a:ea typeface="+mj-ea"/>
                <a:cs typeface="+mj-cs"/>
              </a:rPr>
            </a:br>
            <a:r>
              <a:rPr lang="en-US" sz="4600" kern="1200">
                <a:solidFill>
                  <a:schemeClr val="tx1"/>
                </a:solidFill>
                <a:latin typeface="+mj-lt"/>
                <a:ea typeface="+mj-ea"/>
                <a:cs typeface="+mj-cs"/>
              </a:rPr>
              <a:t>Strategic Review</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person leaning on a silver box&#10;&#10;AI-generated content may be incorrect.">
            <a:extLst>
              <a:ext uri="{FF2B5EF4-FFF2-40B4-BE49-F238E27FC236}">
                <a16:creationId xmlns:a16="http://schemas.microsoft.com/office/drawing/2014/main" id="{A409D9FB-4C4D-9083-3E0A-2501C4EE9C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69193" y="640080"/>
            <a:ext cx="4384821" cy="5550408"/>
          </a:xfrm>
          <a:prstGeom prst="rect">
            <a:avLst/>
          </a:prstGeom>
        </p:spPr>
      </p:pic>
    </p:spTree>
    <p:extLst>
      <p:ext uri="{BB962C8B-B14F-4D97-AF65-F5344CB8AC3E}">
        <p14:creationId xmlns:p14="http://schemas.microsoft.com/office/powerpoint/2010/main" val="39685587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50DA14-5EC6-3A94-9D9B-E4F14C6470A0}"/>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Title 1">
            <a:extLst>
              <a:ext uri="{FF2B5EF4-FFF2-40B4-BE49-F238E27FC236}">
                <a16:creationId xmlns:a16="http://schemas.microsoft.com/office/drawing/2014/main" id="{B80F018D-82B6-0B07-C8BE-DEB4755D820F}"/>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5600" kern="1200">
                <a:solidFill>
                  <a:schemeClr val="tx1"/>
                </a:solidFill>
                <a:latin typeface="+mj-lt"/>
                <a:ea typeface="+mj-ea"/>
                <a:cs typeface="+mj-cs"/>
              </a:rPr>
              <a:t>Heat Pump Strategic Review Process </a:t>
            </a:r>
          </a:p>
        </p:txBody>
      </p:sp>
      <p:sp>
        <p:nvSpPr>
          <p:cNvPr id="27"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268AC1BE-5461-1E7A-2893-C7A69394B82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97496" y="2048512"/>
            <a:ext cx="9051235" cy="4632906"/>
          </a:xfrm>
          <a:prstGeom prst="rect">
            <a:avLst/>
          </a:prstGeom>
        </p:spPr>
      </p:pic>
      <p:sp>
        <p:nvSpPr>
          <p:cNvPr id="3" name="Rectangle 1">
            <a:extLst>
              <a:ext uri="{FF2B5EF4-FFF2-40B4-BE49-F238E27FC236}">
                <a16:creationId xmlns:a16="http://schemas.microsoft.com/office/drawing/2014/main" id="{8D92F61F-DBE2-C528-BCC1-451513125CF9}"/>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964222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ADCB210-0179-558A-A1CF-A500071AD092}"/>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Resources reminder </a:t>
            </a:r>
          </a:p>
        </p:txBody>
      </p:sp>
      <p:sp>
        <p:nvSpPr>
          <p:cNvPr id="1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Graphic 5" descr="Workforce Management">
            <a:extLst>
              <a:ext uri="{FF2B5EF4-FFF2-40B4-BE49-F238E27FC236}">
                <a16:creationId xmlns:a16="http://schemas.microsoft.com/office/drawing/2014/main" id="{63F13B7F-3879-F193-FF60-6D491C6433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01299" y="2633472"/>
            <a:ext cx="3586353" cy="3586353"/>
          </a:xfrm>
          <a:prstGeom prst="rect">
            <a:avLst/>
          </a:prstGeom>
        </p:spPr>
      </p:pic>
    </p:spTree>
    <p:extLst>
      <p:ext uri="{BB962C8B-B14F-4D97-AF65-F5344CB8AC3E}">
        <p14:creationId xmlns:p14="http://schemas.microsoft.com/office/powerpoint/2010/main" val="14530946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A7F4D0-303D-8D74-3D31-C998A8E5A243}"/>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06F5D56-4947-CE8A-B95C-2003D72819AA}"/>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lvl="0" algn="ctr" fontAlgn="base">
              <a:spcAft>
                <a:spcPct val="0"/>
              </a:spcAft>
            </a:pPr>
            <a:r>
              <a:rPr lang="en-US" sz="6600" kern="1200">
                <a:solidFill>
                  <a:schemeClr val="tx1"/>
                </a:solidFill>
                <a:latin typeface="+mj-lt"/>
                <a:ea typeface="+mj-ea"/>
                <a:cs typeface="+mj-cs"/>
              </a:rPr>
              <a:t>Resources: Website (draft!)</a:t>
            </a:r>
          </a:p>
        </p:txBody>
      </p:sp>
      <p:sp>
        <p:nvSpPr>
          <p:cNvPr id="17"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2CAAB087-CACC-2304-FFB1-8C34A80681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73357" y="1818227"/>
            <a:ext cx="7858540" cy="5009818"/>
          </a:xfrm>
          <a:prstGeom prst="rect">
            <a:avLst/>
          </a:prstGeom>
        </p:spPr>
      </p:pic>
      <p:sp>
        <p:nvSpPr>
          <p:cNvPr id="3" name="Rectangle 1">
            <a:extLst>
              <a:ext uri="{FF2B5EF4-FFF2-40B4-BE49-F238E27FC236}">
                <a16:creationId xmlns:a16="http://schemas.microsoft.com/office/drawing/2014/main" id="{7C48728B-2DA2-CD04-E6DE-D5254740E1DD}"/>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353589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B14B3D95-1C73-6D09-78F4-F1099989EE01}"/>
              </a:ext>
            </a:extLst>
          </p:cNvPr>
          <p:cNvGrpSpPr/>
          <p:nvPr/>
        </p:nvGrpSpPr>
        <p:grpSpPr>
          <a:xfrm>
            <a:off x="1498967" y="914400"/>
            <a:ext cx="9117866" cy="4968819"/>
            <a:chOff x="628135" y="451792"/>
            <a:chExt cx="11187275" cy="6096552"/>
          </a:xfrm>
        </p:grpSpPr>
        <p:pic>
          <p:nvPicPr>
            <p:cNvPr id="5" name="Picture 2">
              <a:extLst>
                <a:ext uri="{FF2B5EF4-FFF2-40B4-BE49-F238E27FC236}">
                  <a16:creationId xmlns:a16="http://schemas.microsoft.com/office/drawing/2014/main" id="{074A03A1-C6EA-D733-E2A8-43FC7860D1F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135" y="451792"/>
              <a:ext cx="11187275" cy="60965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BEF1C6C-D792-AC29-A0D9-58387B5275BE}"/>
                </a:ext>
              </a:extLst>
            </p:cNvPr>
            <p:cNvSpPr txBox="1"/>
            <p:nvPr/>
          </p:nvSpPr>
          <p:spPr>
            <a:xfrm>
              <a:off x="628135" y="703325"/>
              <a:ext cx="7908324" cy="707295"/>
            </a:xfrm>
            <a:prstGeom prst="rect">
              <a:avLst/>
            </a:prstGeom>
            <a:solidFill>
              <a:schemeClr val="bg1"/>
            </a:solidFill>
          </p:spPr>
          <p:txBody>
            <a:bodyPr wrap="square" rtlCol="0">
              <a:spAutoFit/>
            </a:bodyPr>
            <a:lstStyle/>
            <a:p>
              <a:pPr marL="0" marR="0" lvl="0" indent="0" algn="l" defTabSz="740573" rtl="0" eaLnBrk="1" fontAlgn="auto" latinLnBrk="0" hangingPunct="1">
                <a:lnSpc>
                  <a:spcPct val="100000"/>
                </a:lnSpc>
                <a:spcBef>
                  <a:spcPts val="0"/>
                </a:spcBef>
                <a:spcAft>
                  <a:spcPts val="534"/>
                </a:spcAft>
                <a:buClrTx/>
                <a:buSzTx/>
                <a:buFontTx/>
                <a:buNone/>
                <a:tabLst/>
                <a:defRPr/>
              </a:pPr>
              <a:r>
                <a:rPr kumimoji="0" lang="en-GB" sz="3204" b="0" i="0" u="none" strike="noStrike" kern="1200" cap="none" spc="0" normalizeH="0" baseline="0" noProof="0">
                  <a:ln>
                    <a:noFill/>
                  </a:ln>
                  <a:solidFill>
                    <a:prstClr val="black"/>
                  </a:solidFill>
                  <a:effectLst/>
                  <a:uLnTx/>
                  <a:uFillTx/>
                  <a:latin typeface="Aptos" panose="02110004020202020204"/>
                  <a:ea typeface="+mn-ea"/>
                  <a:cs typeface="+mn-cs"/>
                </a:rPr>
                <a:t>Overall quality assurance process </a:t>
              </a:r>
              <a:endParaRPr kumimoji="0" lang="en-GB" sz="36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8138477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AF8239-7E03-652F-D872-DE61DEDCD776}"/>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Discussion </a:t>
            </a:r>
          </a:p>
        </p:txBody>
      </p:sp>
      <p:sp>
        <p:nvSpPr>
          <p:cNvPr id="5129"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group of logos with green text&#10;&#10;AI-generated content may be incorrect.">
            <a:extLst>
              <a:ext uri="{FF2B5EF4-FFF2-40B4-BE49-F238E27FC236}">
                <a16:creationId xmlns:a16="http://schemas.microsoft.com/office/drawing/2014/main" id="{BD5C37E9-079E-7977-6056-CCA5BDBADA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285" y="2642616"/>
            <a:ext cx="5401925" cy="3605784"/>
          </a:xfrm>
          <a:prstGeom prst="rect">
            <a:avLst/>
          </a:prstGeom>
        </p:spPr>
      </p:pic>
      <p:pic>
        <p:nvPicPr>
          <p:cNvPr id="5122" name="Picture 2" descr="How Are You Feeling ...">
            <a:extLst>
              <a:ext uri="{FF2B5EF4-FFF2-40B4-BE49-F238E27FC236}">
                <a16:creationId xmlns:a16="http://schemas.microsoft.com/office/drawing/2014/main" id="{5BFFB32A-87EE-CE5D-7D7F-D38C3240E2D2}"/>
              </a:ext>
            </a:extLst>
          </p:cNvPr>
          <p:cNvPicPr>
            <a:picLocks noGrp="1" noChangeAspect="1" noChangeArrowheads="1"/>
          </p:cNvPicPr>
          <p:nvPr>
            <p:ph idx="1"/>
          </p:nvPr>
        </p:nvPicPr>
        <p:blipFill>
          <a:blip r:embed="rId4">
            <a:extLst>
              <a:ext uri="{28A0092B-C50C-407E-A947-70E740481C1C}">
                <a14:useLocalDpi xmlns:a14="http://schemas.microsoft.com/office/drawing/2010/main"/>
              </a:ext>
            </a:extLst>
          </a:blip>
          <a:stretch>
            <a:fillRect/>
          </a:stretch>
        </p:blipFill>
        <p:spPr bwMode="auto">
          <a:xfrm>
            <a:off x="6254496" y="3603346"/>
            <a:ext cx="5614416" cy="168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0132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A6156-6C30-9E37-BD7A-1C2D7F87B699}"/>
              </a:ext>
            </a:extLst>
          </p:cNvPr>
          <p:cNvSpPr>
            <a:spLocks noGrp="1"/>
          </p:cNvSpPr>
          <p:nvPr>
            <p:ph type="title"/>
          </p:nvPr>
        </p:nvSpPr>
        <p:spPr/>
        <p:txBody>
          <a:bodyPr>
            <a:normAutofit fontScale="90000"/>
          </a:bodyPr>
          <a:lstStyle/>
          <a:p>
            <a:r>
              <a:rPr lang="en-GB" dirty="0"/>
              <a:t>Continue the conversations:</a:t>
            </a:r>
            <a:br>
              <a:rPr lang="en-GB" dirty="0"/>
            </a:br>
            <a:r>
              <a:rPr lang="en-GB" dirty="0"/>
              <a:t>Social Housing Heat Pump Delivery Network </a:t>
            </a:r>
            <a:br>
              <a:rPr lang="en-GB" dirty="0"/>
            </a:br>
            <a:endParaRPr lang="en-GB" dirty="0"/>
          </a:p>
        </p:txBody>
      </p:sp>
      <p:pic>
        <p:nvPicPr>
          <p:cNvPr id="7" name="Content Placeholder 6">
            <a:extLst>
              <a:ext uri="{FF2B5EF4-FFF2-40B4-BE49-F238E27FC236}">
                <a16:creationId xmlns:a16="http://schemas.microsoft.com/office/drawing/2014/main" id="{BC110C44-4FAE-1E51-A2DA-F88A2DC41B9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59920" y="1690688"/>
            <a:ext cx="4621549" cy="4106334"/>
          </a:xfrm>
          <a:prstGeom prst="rect">
            <a:avLst/>
          </a:prstGeom>
        </p:spPr>
      </p:pic>
      <p:sp>
        <p:nvSpPr>
          <p:cNvPr id="8" name="TextBox 7">
            <a:extLst>
              <a:ext uri="{FF2B5EF4-FFF2-40B4-BE49-F238E27FC236}">
                <a16:creationId xmlns:a16="http://schemas.microsoft.com/office/drawing/2014/main" id="{A891FCAD-A775-62F2-03C4-6323313E2E18}"/>
              </a:ext>
            </a:extLst>
          </p:cNvPr>
          <p:cNvSpPr txBox="1"/>
          <p:nvPr/>
        </p:nvSpPr>
        <p:spPr>
          <a:xfrm>
            <a:off x="5381470" y="2782669"/>
            <a:ext cx="5396459" cy="646331"/>
          </a:xfrm>
          <a:prstGeom prst="rect">
            <a:avLst/>
          </a:prstGeom>
          <a:noFill/>
        </p:spPr>
        <p:txBody>
          <a:bodyPr wrap="square" rtlCol="0">
            <a:spAutoFit/>
          </a:bodyPr>
          <a:lstStyle/>
          <a:p>
            <a:r>
              <a:rPr lang="en-GB" dirty="0">
                <a:hlinkClick r:id="rId3"/>
              </a:rPr>
              <a:t>(5) Social Housing Heat Pump Delivery Network | Groups | LinkedIn</a:t>
            </a:r>
            <a:endParaRPr lang="en-GB" dirty="0"/>
          </a:p>
        </p:txBody>
      </p:sp>
    </p:spTree>
    <p:extLst>
      <p:ext uri="{BB962C8B-B14F-4D97-AF65-F5344CB8AC3E}">
        <p14:creationId xmlns:p14="http://schemas.microsoft.com/office/powerpoint/2010/main" val="32346629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A2A9-5AE9-92D5-F0F7-5E57EDB71C7A}"/>
              </a:ext>
            </a:extLst>
          </p:cNvPr>
          <p:cNvSpPr>
            <a:spLocks noGrp="1"/>
          </p:cNvSpPr>
          <p:nvPr>
            <p:ph type="title"/>
          </p:nvPr>
        </p:nvSpPr>
        <p:spPr/>
        <p:txBody>
          <a:bodyPr/>
          <a:lstStyle/>
          <a:p>
            <a:r>
              <a:rPr lang="en-GB" dirty="0"/>
              <a:t>Have your say! </a:t>
            </a:r>
          </a:p>
        </p:txBody>
      </p:sp>
      <p:sp>
        <p:nvSpPr>
          <p:cNvPr id="3" name="Content Placeholder 2">
            <a:extLst>
              <a:ext uri="{FF2B5EF4-FFF2-40B4-BE49-F238E27FC236}">
                <a16:creationId xmlns:a16="http://schemas.microsoft.com/office/drawing/2014/main" id="{7A5D8B1B-C938-C7C2-2EAA-79A548532F5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50104D3-BCCC-D3D8-BC5F-D4E500619196}"/>
              </a:ext>
            </a:extLst>
          </p:cNvPr>
          <p:cNvPicPr>
            <a:picLocks noChangeAspect="1"/>
          </p:cNvPicPr>
          <p:nvPr/>
        </p:nvPicPr>
        <p:blipFill>
          <a:blip r:embed="rId2"/>
          <a:stretch>
            <a:fillRect/>
          </a:stretch>
        </p:blipFill>
        <p:spPr>
          <a:xfrm>
            <a:off x="644789" y="1690688"/>
            <a:ext cx="10902421" cy="2936469"/>
          </a:xfrm>
          <a:prstGeom prst="rect">
            <a:avLst/>
          </a:prstGeom>
        </p:spPr>
      </p:pic>
    </p:spTree>
    <p:extLst>
      <p:ext uri="{BB962C8B-B14F-4D97-AF65-F5344CB8AC3E}">
        <p14:creationId xmlns:p14="http://schemas.microsoft.com/office/powerpoint/2010/main" val="38109468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5295B2C-FD3D-2871-6B89-7D92E41EA96D}"/>
              </a:ext>
            </a:extLst>
          </p:cNvPr>
          <p:cNvSpPr>
            <a:spLocks noGrp="1"/>
          </p:cNvSpPr>
          <p:nvPr>
            <p:ph type="title"/>
          </p:nvPr>
        </p:nvSpPr>
        <p:spPr>
          <a:xfrm>
            <a:off x="838200" y="365125"/>
            <a:ext cx="10515600" cy="1325563"/>
          </a:xfrm>
        </p:spPr>
        <p:txBody>
          <a:bodyPr>
            <a:normAutofit/>
          </a:bodyPr>
          <a:lstStyle/>
          <a:p>
            <a:r>
              <a:rPr lang="en-GB" sz="5400" dirty="0"/>
              <a:t>Additional reference slides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EE2BCF6C-ECA3-B983-A285-FA234BEFBEE8}"/>
              </a:ext>
            </a:extLst>
          </p:cNvPr>
          <p:cNvSpPr>
            <a:spLocks noGrp="1"/>
          </p:cNvSpPr>
          <p:nvPr>
            <p:ph idx="1"/>
          </p:nvPr>
        </p:nvSpPr>
        <p:spPr>
          <a:xfrm>
            <a:off x="838200" y="1929384"/>
            <a:ext cx="10684764" cy="4776216"/>
          </a:xfrm>
        </p:spPr>
        <p:txBody>
          <a:bodyPr>
            <a:normAutofit lnSpcReduction="10000"/>
          </a:bodyPr>
          <a:lstStyle/>
          <a:p>
            <a:pPr marL="0" indent="0">
              <a:buNone/>
            </a:pPr>
            <a:r>
              <a:rPr lang="en-GB" sz="1100" dirty="0"/>
              <a:t>Summary of projects delivered/ delivering </a:t>
            </a:r>
          </a:p>
          <a:p>
            <a:pPr marL="0" indent="0">
              <a:buNone/>
            </a:pPr>
            <a:r>
              <a:rPr lang="en-GB" sz="1100" i="1" dirty="0"/>
              <a:t>Nesta Heat Pump Audits/ Fixes</a:t>
            </a:r>
            <a:endParaRPr lang="en-GB" sz="1100" dirty="0"/>
          </a:p>
          <a:p>
            <a:pPr lvl="0"/>
            <a:r>
              <a:rPr lang="en-GB" sz="1100" dirty="0"/>
              <a:t>Auditing more social housing heat pump installs (39 complete to date)</a:t>
            </a:r>
          </a:p>
          <a:p>
            <a:pPr lvl="0"/>
            <a:r>
              <a:rPr lang="en-GB" sz="1100" dirty="0"/>
              <a:t>Learning and recording process</a:t>
            </a:r>
          </a:p>
          <a:p>
            <a:pPr lvl="0"/>
            <a:r>
              <a:rPr lang="en-GB" sz="1100" dirty="0"/>
              <a:t>Undertaking fixes to understand costs and impacts </a:t>
            </a:r>
          </a:p>
          <a:p>
            <a:pPr marL="0" indent="0">
              <a:buNone/>
            </a:pPr>
            <a:endParaRPr lang="en-GB" sz="1100" i="1" dirty="0"/>
          </a:p>
          <a:p>
            <a:pPr marL="0" indent="0">
              <a:buNone/>
            </a:pPr>
            <a:r>
              <a:rPr lang="en-GB" sz="1100" i="1" dirty="0" err="1"/>
              <a:t>Optiheat</a:t>
            </a:r>
            <a:r>
              <a:rPr lang="en-GB" sz="1100" i="1" dirty="0"/>
              <a:t> Phase 3</a:t>
            </a:r>
            <a:r>
              <a:rPr lang="en-GB" sz="1100" dirty="0"/>
              <a:t> (Partners: University of Bristol, Vaillant, </a:t>
            </a:r>
            <a:r>
              <a:rPr lang="en-GB" sz="1100" dirty="0" err="1"/>
              <a:t>Havenwise</a:t>
            </a:r>
            <a:r>
              <a:rPr lang="en-GB" sz="1100" dirty="0"/>
              <a:t>, Carbon Trust)</a:t>
            </a:r>
          </a:p>
          <a:p>
            <a:pPr lvl="0"/>
            <a:r>
              <a:rPr lang="en-GB" sz="1100" dirty="0"/>
              <a:t>Trialling and setting up methodology for remote monitoring and support for heat pumps</a:t>
            </a:r>
          </a:p>
          <a:p>
            <a:pPr lvl="0"/>
            <a:r>
              <a:rPr lang="en-GB" sz="1100" dirty="0"/>
              <a:t>Updating resources and materials for heat pump delivery including specification </a:t>
            </a:r>
          </a:p>
          <a:p>
            <a:pPr lvl="0"/>
            <a:r>
              <a:rPr lang="en-GB" sz="1100" dirty="0"/>
              <a:t>Sharing learning with other social housing providers nationally </a:t>
            </a:r>
          </a:p>
          <a:p>
            <a:pPr marL="0" indent="0">
              <a:buNone/>
            </a:pPr>
            <a:endParaRPr lang="en-GB" sz="1100" i="1" dirty="0"/>
          </a:p>
          <a:p>
            <a:pPr marL="0" indent="0">
              <a:buNone/>
            </a:pPr>
            <a:r>
              <a:rPr lang="en-GB" sz="1100" i="1" dirty="0"/>
              <a:t>Heat Pump Learning Project</a:t>
            </a:r>
            <a:r>
              <a:rPr lang="en-GB" sz="1100" dirty="0"/>
              <a:t> (Partners: Green Register, </a:t>
            </a:r>
            <a:r>
              <a:rPr lang="en-GB" sz="1100" dirty="0" err="1"/>
              <a:t>Warmur</a:t>
            </a:r>
            <a:r>
              <a:rPr lang="en-GB" sz="1100" dirty="0"/>
              <a:t> Training Academy)</a:t>
            </a:r>
          </a:p>
          <a:p>
            <a:pPr lvl="0"/>
            <a:r>
              <a:rPr lang="en-GB" sz="1100" dirty="0"/>
              <a:t>Designing and delivering a non-technical heat pump learning programme (delivered autumn 2025)</a:t>
            </a:r>
          </a:p>
          <a:p>
            <a:pPr lvl="0"/>
            <a:r>
              <a:rPr lang="en-GB" sz="1100" dirty="0"/>
              <a:t>Technical training for BCC heating engineers and delivery partners </a:t>
            </a:r>
          </a:p>
          <a:p>
            <a:pPr lvl="0"/>
            <a:r>
              <a:rPr lang="en-GB" sz="1100" dirty="0"/>
              <a:t>Shaping next phase of training and potential to roll out further </a:t>
            </a:r>
          </a:p>
          <a:p>
            <a:pPr lvl="0"/>
            <a:r>
              <a:rPr lang="en-GB" sz="1100" dirty="0"/>
              <a:t>Investigating potential for ‘start at home’ training/ free heat pump for staff with Nesta</a:t>
            </a:r>
          </a:p>
          <a:p>
            <a:r>
              <a:rPr lang="en-GB" sz="1100" i="1" dirty="0"/>
              <a:t>Collaborating better with local retrofit businesses to support their growth, diversification and access to resources</a:t>
            </a:r>
            <a:endParaRPr lang="en-GB" sz="1100" dirty="0"/>
          </a:p>
          <a:p>
            <a:pPr marL="0" indent="0">
              <a:buNone/>
            </a:pPr>
            <a:r>
              <a:rPr lang="en-GB" sz="1100" i="1" dirty="0"/>
              <a:t>Understanding how to better support local businesses including those in the heat pump space better engage with tender opportunities </a:t>
            </a:r>
            <a:endParaRPr lang="en-GB" sz="1100" dirty="0"/>
          </a:p>
          <a:p>
            <a:endParaRPr lang="en-GB" sz="700" dirty="0"/>
          </a:p>
        </p:txBody>
      </p:sp>
    </p:spTree>
    <p:extLst>
      <p:ext uri="{BB962C8B-B14F-4D97-AF65-F5344CB8AC3E}">
        <p14:creationId xmlns:p14="http://schemas.microsoft.com/office/powerpoint/2010/main" val="2807918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ptiheat Workshop Final" id="{465F6FC4-CA31-B047-9CE1-D2E6C62F1439}" vid="{6F4BF0BC-F6A0-C843-8329-C57B8DC46D83}"/>
    </a:ext>
  </a:extLst>
</a:theme>
</file>

<file path=ppt/theme/theme2.xml><?xml version="1.0" encoding="utf-8"?>
<a:theme xmlns:a="http://schemas.openxmlformats.org/drawingml/2006/main" name="1_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ptiheat Workshop Final" id="{465F6FC4-CA31-B047-9CE1-D2E6C62F1439}" vid="{6F4BF0BC-F6A0-C843-8329-C57B8DC46D83}"/>
    </a:ext>
  </a:extLst>
</a:theme>
</file>

<file path=ppt/theme/theme3.xml><?xml version="1.0" encoding="utf-8"?>
<a:theme xmlns:a="http://schemas.openxmlformats.org/drawingml/2006/main" name="2_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ptiheat Workshop Final" id="{465F6FC4-CA31-B047-9CE1-D2E6C62F1439}" vid="{6F4BF0BC-F6A0-C843-8329-C57B8DC46D83}"/>
    </a:ext>
  </a:extLst>
</a:theme>
</file>

<file path=ppt/theme/theme4.xml><?xml version="1.0" encoding="utf-8"?>
<a:theme xmlns:a="http://schemas.openxmlformats.org/drawingml/2006/main" name="3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5.xml><?xml version="1.0" encoding="utf-8"?>
<a:theme xmlns:a="http://schemas.openxmlformats.org/drawingml/2006/main" name="4_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6.xml><?xml version="1.0" encoding="utf-8"?>
<a:theme xmlns:a="http://schemas.openxmlformats.org/drawingml/2006/main" name="5_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4295</TotalTime>
  <Words>4092</Words>
  <Application>Microsoft Macintosh PowerPoint</Application>
  <PresentationFormat>Widescreen</PresentationFormat>
  <Paragraphs>549</Paragraphs>
  <Slides>83</Slides>
  <Notes>77</Notes>
  <HiddenSlides>1</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83</vt:i4>
      </vt:variant>
    </vt:vector>
  </HeadingPairs>
  <TitlesOfParts>
    <vt:vector size="97" baseType="lpstr">
      <vt:lpstr>Aptos</vt:lpstr>
      <vt:lpstr>Aptos Display</vt:lpstr>
      <vt:lpstr>Arial</vt:lpstr>
      <vt:lpstr>Calibri</vt:lpstr>
      <vt:lpstr>Cambria Math</vt:lpstr>
      <vt:lpstr>Century Gothic</vt:lpstr>
      <vt:lpstr>DIN 2014</vt:lpstr>
      <vt:lpstr>Roboto</vt:lpstr>
      <vt:lpstr>Office Theme</vt:lpstr>
      <vt:lpstr>1_Office Theme</vt:lpstr>
      <vt:lpstr>2_Office Theme</vt:lpstr>
      <vt:lpstr>3_Office Theme</vt:lpstr>
      <vt:lpstr>4_Office Theme</vt:lpstr>
      <vt:lpstr>5_Office Theme</vt:lpstr>
      <vt:lpstr>PowerPoint Presentation</vt:lpstr>
      <vt:lpstr>Heat Pump Installation Projects for Social Housing </vt:lpstr>
      <vt:lpstr>PowerPoint Presentation</vt:lpstr>
      <vt:lpstr>Outline of the day</vt:lpstr>
      <vt:lpstr>PowerPoint Presentation</vt:lpstr>
      <vt:lpstr>   Where it all started....     </vt:lpstr>
      <vt:lpstr>PowerPoint Presentation</vt:lpstr>
      <vt:lpstr>PowerPoint Presentation</vt:lpstr>
      <vt:lpstr>PowerPoint Presentation</vt:lpstr>
      <vt:lpstr>PowerPoint Presentation</vt:lpstr>
      <vt:lpstr>PowerPoint Presentation</vt:lpstr>
      <vt:lpstr>PowerPoint Presentation</vt:lpstr>
      <vt:lpstr>Heat pump in situ performance:  a national issue</vt:lpstr>
      <vt:lpstr>Experiences of social housing residents</vt:lpstr>
      <vt:lpstr>Experiences of social housing residents</vt:lpstr>
      <vt:lpstr>PowerPoint Presentation</vt:lpstr>
      <vt:lpstr>What happens if we don't get it right... </vt:lpstr>
      <vt:lpstr>PowerPoint Presentation</vt:lpstr>
      <vt:lpstr>PowerPoint Presentation</vt:lpstr>
      <vt:lpstr>PowerPoint Presentation</vt:lpstr>
      <vt:lpstr>Myth busters</vt:lpstr>
      <vt:lpstr>PowerPoint Presentation</vt:lpstr>
      <vt:lpstr>Questions</vt:lpstr>
      <vt:lpstr>Stages of installation: learning and recommendations </vt:lpstr>
      <vt:lpstr>Pre-installation </vt:lpstr>
      <vt:lpstr>Pre installation: What we learned </vt:lpstr>
      <vt:lpstr>Pre installation: Recommended Actions </vt:lpstr>
      <vt:lpstr>Pre  Installation Action 1:  Create Organogram  of Officers </vt:lpstr>
      <vt:lpstr>Pre Installation Action 2:  Understand Current skills/ knowledge</vt:lpstr>
      <vt:lpstr>Pre Installation Action 3:   Set up the Heat Pump Working Group</vt:lpstr>
      <vt:lpstr>Pre Installation Action 4:  Undertake Heat Pump Training </vt:lpstr>
      <vt:lpstr>Non- Technical Heat Pump Training</vt:lpstr>
      <vt:lpstr>Pre Installation: Heat Pump Training: technical </vt:lpstr>
      <vt:lpstr>See: Optiheat List of Resources for training</vt:lpstr>
      <vt:lpstr>Pre Installation Action 5:   Find a good installer!</vt:lpstr>
      <vt:lpstr>Place to Start</vt:lpstr>
      <vt:lpstr>Key takeaways</vt:lpstr>
      <vt:lpstr>Questions</vt:lpstr>
      <vt:lpstr>Design</vt:lpstr>
      <vt:lpstr>Design: What we learned </vt:lpstr>
      <vt:lpstr>PowerPoint Presentation</vt:lpstr>
      <vt:lpstr>Why is bad design happening? </vt:lpstr>
      <vt:lpstr>Bad design…Bad install </vt:lpstr>
      <vt:lpstr>Design: Recommended Actions </vt:lpstr>
      <vt:lpstr>Design Action 1:  Review existing specifications</vt:lpstr>
      <vt:lpstr>Heat Pump Guidance Doc</vt:lpstr>
      <vt:lpstr>Table of Contents: Guidance Doc</vt:lpstr>
      <vt:lpstr>PowerPoint Presentation</vt:lpstr>
      <vt:lpstr>Design Action 2:  Monitor the implementation of specification KPIs. </vt:lpstr>
      <vt:lpstr>Design Action 3:  Seek expert advise to check designs/ build internal skills  </vt:lpstr>
      <vt:lpstr>Design checker tool (in progress)</vt:lpstr>
      <vt:lpstr>Design: Key Takeaways</vt:lpstr>
      <vt:lpstr>Scan the QR code to register your interest in future research and/or testing opportunities!</vt:lpstr>
      <vt:lpstr>Questions </vt:lpstr>
      <vt:lpstr>Installation</vt:lpstr>
      <vt:lpstr>Installation: what we learned </vt:lpstr>
      <vt:lpstr>Installation: Recommended actions </vt:lpstr>
      <vt:lpstr>Installation Action 1:  Non-technical 5 point checklist</vt:lpstr>
      <vt:lpstr>Installation Action 2:  Specify monitoring on each installation</vt:lpstr>
      <vt:lpstr>Installation Action 3:  Embed self auditing within the delivery process </vt:lpstr>
      <vt:lpstr>Installation: Key takeaways </vt:lpstr>
      <vt:lpstr>Questions</vt:lpstr>
      <vt:lpstr>Post installation</vt:lpstr>
      <vt:lpstr>Post installation: what we learned</vt:lpstr>
      <vt:lpstr>Handovers are often poor example …  </vt:lpstr>
      <vt:lpstr>Post installation: recommended actions</vt:lpstr>
      <vt:lpstr>Post installation Action 1:  Handover review</vt:lpstr>
      <vt:lpstr>PowerPoint Presentation</vt:lpstr>
      <vt:lpstr>Post installation Action 2:  Undertake technical audits as standard on sample of installations </vt:lpstr>
      <vt:lpstr>What to do if you discover issues…</vt:lpstr>
      <vt:lpstr>Post installation Action 3: Review maintenance regimes/ skills amongst technical teams</vt:lpstr>
      <vt:lpstr>Post installation Action 4:  Mandate monitoring on all installs </vt:lpstr>
      <vt:lpstr>Key takeaways</vt:lpstr>
      <vt:lpstr>Questions  </vt:lpstr>
      <vt:lpstr>Capture all these actions in a Strategic Review</vt:lpstr>
      <vt:lpstr>Heat Pump Strategic Review Process </vt:lpstr>
      <vt:lpstr>Resources reminder </vt:lpstr>
      <vt:lpstr>Resources: Website (draft!)</vt:lpstr>
      <vt:lpstr>PowerPoint Presentation</vt:lpstr>
      <vt:lpstr>Discussion </vt:lpstr>
      <vt:lpstr>Continue the conversations: Social Housing Heat Pump Delivery Network  </vt:lpstr>
      <vt:lpstr>Have your say! </vt:lpstr>
      <vt:lpstr>Additional reference slides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Jones</dc:creator>
  <cp:lastModifiedBy>James Gallie</cp:lastModifiedBy>
  <cp:revision>18</cp:revision>
  <dcterms:created xsi:type="dcterms:W3CDTF">2025-11-18T09:15:36Z</dcterms:created>
  <dcterms:modified xsi:type="dcterms:W3CDTF">2026-08-13T10:03:11Z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9fc0e63-07aa-4a42-9f0d-00e32f43700c_Enabled">
    <vt:lpwstr>true</vt:lpwstr>
  </property>
  <property fmtid="{D5CDD505-2E9C-101B-9397-08002B2CF9AE}" pid="3" name="MSIP_Label_e9fc0e63-07aa-4a42-9f0d-00e32f43700c_SetDate">
    <vt:lpwstr>2025-11-18T13:54:29Z</vt:lpwstr>
  </property>
  <property fmtid="{D5CDD505-2E9C-101B-9397-08002B2CF9AE}" pid="4" name="MSIP_Label_e9fc0e63-07aa-4a42-9f0d-00e32f43700c_Method">
    <vt:lpwstr>Standard</vt:lpwstr>
  </property>
  <property fmtid="{D5CDD505-2E9C-101B-9397-08002B2CF9AE}" pid="5" name="MSIP_Label_e9fc0e63-07aa-4a42-9f0d-00e32f43700c_Name">
    <vt:lpwstr>OFFICIAL - Internal</vt:lpwstr>
  </property>
  <property fmtid="{D5CDD505-2E9C-101B-9397-08002B2CF9AE}" pid="6" name="MSIP_Label_e9fc0e63-07aa-4a42-9f0d-00e32f43700c_SiteId">
    <vt:lpwstr>6378a7a5-0f21-4482-aee0-897eb7de331f</vt:lpwstr>
  </property>
  <property fmtid="{D5CDD505-2E9C-101B-9397-08002B2CF9AE}" pid="7" name="MSIP_Label_e9fc0e63-07aa-4a42-9f0d-00e32f43700c_ActionId">
    <vt:lpwstr>5d58a955-b378-48e5-a508-560e4ea1f8fa</vt:lpwstr>
  </property>
  <property fmtid="{D5CDD505-2E9C-101B-9397-08002B2CF9AE}" pid="8" name="MSIP_Label_e9fc0e63-07aa-4a42-9f0d-00e32f43700c_ContentBits">
    <vt:lpwstr>2</vt:lpwstr>
  </property>
  <property fmtid="{D5CDD505-2E9C-101B-9397-08002B2CF9AE}" pid="9" name="MSIP_Label_e9fc0e63-07aa-4a42-9f0d-00e32f43700c_Tag">
    <vt:lpwstr>10, 3, 0, 1</vt:lpwstr>
  </property>
  <property fmtid="{D5CDD505-2E9C-101B-9397-08002B2CF9AE}" pid="10" name="ClassificationContentMarkingFooterLocations">
    <vt:lpwstr>Office Theme:8</vt:lpwstr>
  </property>
  <property fmtid="{D5CDD505-2E9C-101B-9397-08002B2CF9AE}" pid="11" name="ClassificationContentMarkingFooterText">
    <vt:lpwstr>OFFICIAL</vt:lpwstr>
  </property>
</Properties>
</file>